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sualizingthefuture.github.io/"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535d115ed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535d115ed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are in the process of writing a white paper about supporting visualization services in libraries focusing on the people involved and the literacies required for this work. We have a completed draft that we submitted to a special issue of the Journal of Interactive Technology and Pedagogy. We also intend to make a public version available for comment shortly. The sections of the white paper are listed in the slide.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535d115ed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35d115ed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Materials for new librarians: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Another project area that we collectively agreed upon was developing a set of materials and resources for new librarians whose main focus and responsibilities are on data and visualization.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David Christensen and Ryan Clement have been responsible for developing this project with feedback from the cohort.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 main motivation here was. Again. that for most of us we all had the shared experience of not having enough access to resources or materials that could help in getting us started in our current or previous positions.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We see that for many institutions the role of a visualization librarian or someone who supports visualization are new and often without an extensive framework or team in place. There is little or no documentation or materials to help guide or support that position, especially through the first critical months on the job.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In terms of developing the materials the roadmap and initial essential training materials were created first. Then materials about people and building a community of support both internally and externally.  And then finally more curated resources that could be used later in the first year and beyond.</a:t>
            </a:r>
            <a:br>
              <a:rPr lang="en">
                <a:solidFill>
                  <a:schemeClr val="dk1"/>
                </a:solidFill>
              </a:rPr>
            </a:br>
            <a:endParaRPr>
              <a:solidFill>
                <a:schemeClr val="dk1"/>
              </a:solidFill>
            </a:endParaRPr>
          </a:p>
          <a:p>
            <a:pPr indent="0" lvl="0" marL="0" rtl="0" algn="l">
              <a:lnSpc>
                <a:spcPct val="115000"/>
              </a:lnSpc>
              <a:spcBef>
                <a:spcPts val="0"/>
              </a:spcBef>
              <a:spcAft>
                <a:spcPts val="0"/>
              </a:spcAft>
              <a:buNone/>
            </a:pPr>
            <a:r>
              <a:rPr lang="en">
                <a:solidFill>
                  <a:schemeClr val="dk1"/>
                </a:solidFill>
              </a:rPr>
              <a:t>We envision this project as something that can be used by both new librarians and also by committees and other groups that might be trying to start up visualization services or roles that support visualization in their organizations.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fb8f63402f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fb8f63402f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fb8f63402f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fb8f63402f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project update is about a module that we have been working on which is about Ethics in Visualization.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To step back, one of the grant project areas is focused on developing instructional modules around topics that we collectively identified are important to visualization and libraries. These modules would be adaptable and offered as templates for librarians to use in their own teaching and training. The image you see here was from our meeting last summer which captures part of the workflow in terms of working on these modules, with first working from a framework with threshold concepts, to then working on the modules themselves, and finally thinking about assessment. </a:t>
            </a:r>
            <a:endParaRPr>
              <a:solidFill>
                <a:schemeClr val="dk1"/>
              </a:solidFill>
            </a:endParaRPr>
          </a:p>
          <a:p>
            <a:pPr indent="0" lvl="0" marL="0" rtl="0" algn="l">
              <a:spcBef>
                <a:spcPts val="1200"/>
              </a:spcBef>
              <a:spcAft>
                <a:spcPts val="0"/>
              </a:spcAft>
              <a:buNone/>
            </a:pPr>
            <a:r>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Our motivation for developing these modules was the fact that just about everyone in our cohort teaches in one capacity or another and most librarians who do visualization work are expected to teach as part of their day to day responsibilities.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There is a clear lack of resources around teaching, especially for topics that tend to fall outside of more traditional tool based approaches.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In terms of teaching a considerable amount of time is often devoted to doing research and developing from scratch workshop/materials on visualization topics.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Having adaptable and community developed modules would help to facilitate more critical approaches in teaching.</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 terms of developing the modules: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We collectively identified some areas/topics. Especially ones that are not well supported currently - topics like accessibility, data visualization for social justice, participatory design and community data visualization, and others.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One of the first modules that we decided to develop is one around ethics and data visualization. In deciding on this module a survey was created to assess our priorities and that is how we arrived at starting with this Ethics Module. Which I think is even more pressing today.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Each topic is framed with threshold concepts that can be applied to broader disciplines and learning styles and levels.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Our Fellow Tess Grynoch has taken the lead on developing this first module thus far with feedback from the cohort and Delores Carlito and Dorothy Ogden have been the lead developers of the threshold concepts which will be applied to all of the modules.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module is close to completion right now, it is in the form of a slide deck which can be easily adapted and used. It introduces the topic, has some clear learning objectives, suggested assessment questions, a bibliography, and an activity.</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fb8f63402f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fb8f63402f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f850b06a47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f850b06a47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f850b06a47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f850b06a47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Thank </a:t>
            </a:r>
            <a:r>
              <a:rPr lang="en">
                <a:solidFill>
                  <a:schemeClr val="dk1"/>
                </a:solidFill>
              </a:rPr>
              <a:t>you</a:t>
            </a:r>
            <a:r>
              <a:rPr lang="en">
                <a:solidFill>
                  <a:schemeClr val="dk1"/>
                </a:solidFill>
              </a:rPr>
              <a:t> Angela and Justin.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wanted to now spend a few moments and reflect on our work, </a:t>
            </a:r>
            <a:r>
              <a:rPr lang="en">
                <a:solidFill>
                  <a:schemeClr val="dk1"/>
                </a:solidFill>
              </a:rPr>
              <a:t>share</a:t>
            </a:r>
            <a:r>
              <a:rPr lang="en">
                <a:solidFill>
                  <a:schemeClr val="dk1"/>
                </a:solidFill>
              </a:rPr>
              <a:t> some of the ongoing challenges, lessons learned and move onto some next steps.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One incredibly important </a:t>
            </a:r>
            <a:r>
              <a:rPr lang="en">
                <a:solidFill>
                  <a:schemeClr val="dk1"/>
                </a:solidFill>
              </a:rPr>
              <a:t>reflection</a:t>
            </a:r>
            <a:r>
              <a:rPr lang="en">
                <a:solidFill>
                  <a:schemeClr val="dk1"/>
                </a:solidFill>
              </a:rPr>
              <a:t> from all of us, and Angela really highlighted this, is how open, casual </a:t>
            </a:r>
            <a:r>
              <a:rPr lang="en">
                <a:solidFill>
                  <a:schemeClr val="dk1"/>
                </a:solidFill>
              </a:rPr>
              <a:t>discussions</a:t>
            </a:r>
            <a:r>
              <a:rPr lang="en">
                <a:solidFill>
                  <a:schemeClr val="dk1"/>
                </a:solidFill>
              </a:rPr>
              <a:t> between the the three organizers as well as with all the fellows have been some of the most rewarding aspects of this work. Having a space for monthly meetings with the fellows and weekly meetings with organizers has allowed for a deeper and richer conversation on topics that are important to us and this is something that is even hard to do sometimes in our own work environments with other colleagues. It is really one of those things that is very hard to </a:t>
            </a:r>
            <a:r>
              <a:rPr lang="en">
                <a:solidFill>
                  <a:schemeClr val="dk1"/>
                </a:solidFill>
              </a:rPr>
              <a:t>quantify</a:t>
            </a:r>
            <a:r>
              <a:rPr lang="en">
                <a:solidFill>
                  <a:schemeClr val="dk1"/>
                </a:solidFill>
              </a:rPr>
              <a:t> but something that really changes your perspectives and will have a long lasting impact years after this grant is finished up.</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part these conversations have also served as </a:t>
            </a:r>
            <a:r>
              <a:rPr lang="en">
                <a:solidFill>
                  <a:schemeClr val="dk1"/>
                </a:solidFill>
              </a:rPr>
              <a:t>inspiration</a:t>
            </a:r>
            <a:r>
              <a:rPr lang="en">
                <a:solidFill>
                  <a:schemeClr val="dk1"/>
                </a:solidFill>
              </a:rPr>
              <a:t> to begin our Viz and Tell sessions -- which we have a lightning talk and an entire session on tomorrow.</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hope to encourage even more of these with our Viz and Tell sessions (see details later on in slideshow).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It has also been rewarding to adapt and work with the Fellows throughout the grant period and let them help to shape and guide the the goals and outputs of the grant.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 organizers we spend a lot of time thinking through what kind of infrastructure and support will be best for the group and the work we need to do, but the fellows have really brought a lot of creativity and helped shape the work into something that we think will really have an impact.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a:t>
            </a:r>
            <a:r>
              <a:rPr lang="en">
                <a:solidFill>
                  <a:schemeClr val="dk1"/>
                </a:solidFill>
              </a:rPr>
              <a:t>ne other thing that has been incredibly important personally and professionally for us as organizers has been considering our work in the context of COVID and this ongoing pandemic. One of the aims of this grant has been to facilitate dialogue and conversation among librarians doing work in visualization and to create a community in which we can support our work. What I think I might be most proud of in our grant work thus far is in how we came together to be supportive, flexible, and recognize the seriousness, the difficulties, and the challenges that we have all been going through during these past few months and that we will continue to go through.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have as a team and cohort grown together and it has been inspiring to be able to work with such a caring and thoughtful group of individuals.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fb8f63402f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fb8f63402f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we have had some really compelling challenges that are worth noting and sharing. One of the biggest hurdles has been to make meaningful connections with public institutions. Ultimately there are many reasons why we have not been as successful doing this as we might have wanted to be but this is one that we kept returning and trying to find inroads and just had a hard time realizing.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and this is quite related, is also going beyond our cohort and making collaborations and partnerships with other groups.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think we all struggled at times with reserving and protecting time for this grant work. Managing a grant and having a cohort almost exclusively of mid or early career professionals is a difficult reality especially when other demands - both personal and professional - where constantly present.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we feel that we need to acknowledge that as co-PIs we had really hoped to facilitate our fellows </a:t>
            </a:r>
            <a:r>
              <a:rPr lang="en"/>
              <a:t>initial</a:t>
            </a:r>
            <a:r>
              <a:rPr lang="en"/>
              <a:t> project work. In a way we traded priorities for group work over individual projects but one of the exciting aspects of this grant was to make space for fellows to do personal research and that was not quite realized in the way that we had hoped.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fb8f63402f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fb8f63402f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how about some lessons learned.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can start quite </a:t>
            </a:r>
            <a:r>
              <a:rPr lang="en"/>
              <a:t>seriously</a:t>
            </a:r>
            <a:r>
              <a:rPr lang="en"/>
              <a:t> but lightly, in that try not to do a grant during a pandemic.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can talk more about this during the Q/A if folks have specific questions here but we can leave it at that the pandemic really left an impact on this grant because we had to react and refigure so many of our outcomes and objectives because of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Though we might have not been able to do collaborations/partnerships beyond our cohort as much within the cohort we have a really active and connected community where we really constantly learn from one another and work together.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theme of the grant work that has emerged and we have all become more attuned to it and is making our work more accessible. This was something that many of the fellows were interested in in a practical way in visualization work and creating visualizations, but now with this real emphasis on online work etc. our idea of accessibility has been broadened I think and also just has become much more practical and real.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Being flexible. We all say that we want to be flexible and </a:t>
            </a:r>
            <a:r>
              <a:rPr lang="en"/>
              <a:t>reactive etc. but we through repetition and necessity have gotten really good at working together to repriortize goals, make projects tangible, and broaden and try to make our impact as meaningful and vital as we could.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last interesting lesson is because of the length of the grant we have had fellows in our cohort accept new positions and really grow professionally and personally. We hope in part that the grant was able to help and support some of these developments. So again, thinking about ways in which this grant impacts our work that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fb8f63402f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fb8f63402f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very quickly, before we get to some Q/A time we wanted to share some immediate next steps.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Namely we will have a Viz and Tell about Viz and Tellsl </a:t>
            </a:r>
            <a:r>
              <a:rPr lang="en"/>
              <a:t>where</a:t>
            </a:r>
            <a:r>
              <a:rPr lang="en"/>
              <a:t> we will talk more about how this has been one of the ways that we have been creating and supporting a visualization community and what will be the next steps for these discussions now that the </a:t>
            </a:r>
            <a:r>
              <a:rPr lang="en"/>
              <a:t>grant</a:t>
            </a:r>
            <a:r>
              <a:rPr lang="en"/>
              <a:t> is nearing completion. We really hope to find a future for this activity with </a:t>
            </a:r>
            <a:r>
              <a:rPr lang="en"/>
              <a:t>you</a:t>
            </a:r>
            <a:r>
              <a:rPr lang="en"/>
              <a:t> all 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we have a Youtube channel, we have lots of videos around two topics/themes - Data Visualization 101 and Ethics in Data Visualization. We would love for you to interact with them, use them, give us feedback on them.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97cde698d7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97cde698d7_2_1:notes"/>
          <p:cNvSpPr/>
          <p:nvPr>
            <p:ph idx="2" type="sldImg"/>
          </p:nvPr>
        </p:nvSpPr>
        <p:spPr>
          <a:xfrm>
            <a:off x="1142629" y="685800"/>
            <a:ext cx="4573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97cde698d7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97cde698d7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now lets take a minute, </a:t>
            </a:r>
            <a:r>
              <a:rPr lang="en"/>
              <a:t>pause and reflect, and people can feel free to enter questions via the chat or please raise your virtual hand and we can start a conversation for the next few minutes.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Please see our video and blog post for a summary of the Q&amp;A.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blog post and video will be shared on our website (</a:t>
            </a:r>
            <a:r>
              <a:rPr lang="en" u="sng">
                <a:solidFill>
                  <a:schemeClr val="hlink"/>
                </a:solidFill>
                <a:hlinkClick r:id="rId2"/>
              </a:rPr>
              <a:t>https://visualizingthefuture.github.io/</a:t>
            </a:r>
            <a:r>
              <a:rPr lang="en"/>
              <a:t>).</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west coast folks please stick around! We will do a quick meet and greet and get to know each other right after this conversation.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97cde698d7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97cde698d7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grant grew out of our desire to create a community around data visualization that focused on “teaching beyond the tool” focusing on literacy, design and communication. The three of us met at IASSIST (International Association of Social Science Information Services and Technology) and through our general work doing data visualization but felt that data visualization in libraries did not have a clear conference home. So the grant sought to assemble a cohort of fellows to engage in research and sharing knowledge about supporting data visualization in libraries.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97cde698d7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97cde698d7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535d115ed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535d115ed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Early on in the project proposal process we assembled an advisory board to guide us in designing the grant and recruiting fellows. We are incredibly grateful for the feedback they provided us.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97cde698d7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97cde698d7_2_17:notes"/>
          <p:cNvSpPr/>
          <p:nvPr>
            <p:ph idx="2" type="sldImg"/>
          </p:nvPr>
        </p:nvSpPr>
        <p:spPr>
          <a:xfrm>
            <a:off x="1142629" y="685800"/>
            <a:ext cx="4573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f850b06a47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f850b06a47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97ff03b636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97ff03b636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the August 2019 fellows shared the results of their initial individual research. The talks and positions statements fellows wrote before coming are available at the link in the slide as well as a full report and assessment of the meeting.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fb8f63402f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fb8f63402f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TF, IMLS at bottom">
  <p:cSld name="VTF, IMLS at bottom">
    <p:spTree>
      <p:nvGrpSpPr>
        <p:cNvPr id="50" name="Shape 50"/>
        <p:cNvGrpSpPr/>
        <p:nvPr/>
      </p:nvGrpSpPr>
      <p:grpSpPr>
        <a:xfrm>
          <a:off x="0" y="0"/>
          <a:ext cx="0" cy="0"/>
          <a:chOff x="0" y="0"/>
          <a:chExt cx="0" cy="0"/>
        </a:xfrm>
      </p:grpSpPr>
      <p:sp>
        <p:nvSpPr>
          <p:cNvPr id="51" name="Google Shape;51;p13"/>
          <p:cNvSpPr txBox="1"/>
          <p:nvPr>
            <p:ph type="title"/>
          </p:nvPr>
        </p:nvSpPr>
        <p:spPr>
          <a:xfrm>
            <a:off x="457201" y="205979"/>
            <a:ext cx="8229600" cy="857400"/>
          </a:xfrm>
          <a:prstGeom prst="rect">
            <a:avLst/>
          </a:prstGeom>
          <a:noFill/>
          <a:ln>
            <a:noFill/>
          </a:ln>
        </p:spPr>
        <p:txBody>
          <a:bodyPr anchorCtr="0" anchor="ctr" bIns="45150" lIns="90325" spcFirstLastPara="1" rIns="90325" wrap="square" tIns="45150">
            <a:noAutofit/>
          </a:bodyPr>
          <a:lstStyle>
            <a:lvl1pPr lvl="0" rtl="0" algn="ctr">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45150" lIns="90325" spcFirstLastPara="1" rIns="90325" wrap="square" tIns="45150">
            <a:no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1600"/>
              </a:spcBef>
              <a:spcAft>
                <a:spcPts val="0"/>
              </a:spcAft>
              <a:buClr>
                <a:schemeClr val="dk1"/>
              </a:buClr>
              <a:buSzPts val="1400"/>
              <a:buChar char="○"/>
              <a:defRPr/>
            </a:lvl2pPr>
            <a:lvl3pPr indent="-317500" lvl="2" marL="1371600" rtl="0" algn="l">
              <a:spcBef>
                <a:spcPts val="1600"/>
              </a:spcBef>
              <a:spcAft>
                <a:spcPts val="0"/>
              </a:spcAft>
              <a:buClr>
                <a:schemeClr val="dk1"/>
              </a:buClr>
              <a:buSzPts val="1400"/>
              <a:buChar char="■"/>
              <a:defRPr/>
            </a:lvl3pPr>
            <a:lvl4pPr indent="-317500" lvl="3" marL="1828800" rtl="0" algn="l">
              <a:spcBef>
                <a:spcPts val="1600"/>
              </a:spcBef>
              <a:spcAft>
                <a:spcPts val="0"/>
              </a:spcAft>
              <a:buClr>
                <a:schemeClr val="dk1"/>
              </a:buClr>
              <a:buSzPts val="1400"/>
              <a:buChar char="●"/>
              <a:defRPr/>
            </a:lvl4pPr>
            <a:lvl5pPr indent="-317500" lvl="4" marL="2286000" rtl="0" algn="l">
              <a:spcBef>
                <a:spcPts val="1600"/>
              </a:spcBef>
              <a:spcAft>
                <a:spcPts val="0"/>
              </a:spcAft>
              <a:buClr>
                <a:schemeClr val="dk1"/>
              </a:buClr>
              <a:buSzPts val="1400"/>
              <a:buChar char="○"/>
              <a:defRPr/>
            </a:lvl5pPr>
            <a:lvl6pPr indent="-317500" lvl="5" marL="2743200" rtl="0" algn="l">
              <a:spcBef>
                <a:spcPts val="1600"/>
              </a:spcBef>
              <a:spcAft>
                <a:spcPts val="0"/>
              </a:spcAft>
              <a:buClr>
                <a:schemeClr val="dk1"/>
              </a:buClr>
              <a:buSzPts val="1400"/>
              <a:buChar char="■"/>
              <a:defRPr/>
            </a:lvl6pPr>
            <a:lvl7pPr indent="-317500" lvl="6" marL="3200400" rtl="0" algn="l">
              <a:spcBef>
                <a:spcPts val="1600"/>
              </a:spcBef>
              <a:spcAft>
                <a:spcPts val="0"/>
              </a:spcAft>
              <a:buClr>
                <a:schemeClr val="dk1"/>
              </a:buClr>
              <a:buSzPts val="1400"/>
              <a:buChar char="●"/>
              <a:defRPr/>
            </a:lvl7pPr>
            <a:lvl8pPr indent="-317500" lvl="7" marL="3657600" rtl="0" algn="l">
              <a:spcBef>
                <a:spcPts val="1600"/>
              </a:spcBef>
              <a:spcAft>
                <a:spcPts val="0"/>
              </a:spcAft>
              <a:buClr>
                <a:schemeClr val="dk1"/>
              </a:buClr>
              <a:buSzPts val="1400"/>
              <a:buChar char="○"/>
              <a:defRPr/>
            </a:lvl8pPr>
            <a:lvl9pPr indent="-317500" lvl="8" marL="4114800" rtl="0" algn="l">
              <a:spcBef>
                <a:spcPts val="1600"/>
              </a:spcBef>
              <a:spcAft>
                <a:spcPts val="1600"/>
              </a:spcAft>
              <a:buClr>
                <a:schemeClr val="dk1"/>
              </a:buClr>
              <a:buSzPts val="1400"/>
              <a:buChar char="■"/>
              <a:defRPr/>
            </a:lvl9pPr>
          </a:lstStyle>
          <a:p/>
        </p:txBody>
      </p:sp>
      <p:sp>
        <p:nvSpPr>
          <p:cNvPr id="53" name="Google Shape;53;p13"/>
          <p:cNvSpPr/>
          <p:nvPr>
            <p:ph idx="2" type="pic"/>
          </p:nvPr>
        </p:nvSpPr>
        <p:spPr>
          <a:xfrm>
            <a:off x="137160" y="4457700"/>
            <a:ext cx="615900" cy="555600"/>
          </a:xfrm>
          <a:prstGeom prst="rect">
            <a:avLst/>
          </a:prstGeom>
          <a:noFill/>
          <a:ln>
            <a:noFill/>
          </a:ln>
        </p:spPr>
        <p:txBody>
          <a:bodyPr anchorCtr="0" anchor="t" bIns="45150" lIns="90325" spcFirstLastPara="1" rIns="90325" wrap="square" tIns="45150">
            <a:noAutofit/>
          </a:bodyPr>
          <a:lstStyle>
            <a:lvl1pPr lvl="0" marR="0" rtl="0" algn="l">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lvl="1"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 name="Google Shape;54;p13"/>
          <p:cNvSpPr txBox="1"/>
          <p:nvPr>
            <p:ph idx="3" type="body"/>
          </p:nvPr>
        </p:nvSpPr>
        <p:spPr>
          <a:xfrm>
            <a:off x="788669" y="4457701"/>
            <a:ext cx="3771900" cy="342900"/>
          </a:xfrm>
          <a:prstGeom prst="rect">
            <a:avLst/>
          </a:prstGeom>
          <a:noFill/>
          <a:ln>
            <a:noFill/>
          </a:ln>
        </p:spPr>
        <p:txBody>
          <a:bodyPr anchorCtr="0" anchor="t" bIns="45150" lIns="90325" spcFirstLastPara="1" rIns="90325" wrap="square" tIns="45150">
            <a:noAutofit/>
          </a:bodyPr>
          <a:lstStyle>
            <a:lvl1pPr indent="-228600" lvl="0" marL="457200" rtl="0" algn="l">
              <a:lnSpc>
                <a:spcPct val="100000"/>
              </a:lnSpc>
              <a:spcBef>
                <a:spcPts val="400"/>
              </a:spcBef>
              <a:spcAft>
                <a:spcPts val="0"/>
              </a:spcAft>
              <a:buClr>
                <a:schemeClr val="dk1"/>
              </a:buClr>
              <a:buSzPts val="2100"/>
              <a:buNone/>
              <a:defRPr b="1" sz="2100">
                <a:latin typeface="Calibri"/>
                <a:ea typeface="Calibri"/>
                <a:cs typeface="Calibri"/>
                <a:sym typeface="Calibri"/>
              </a:defRPr>
            </a:lvl1pPr>
            <a:lvl2pPr indent="-228600" lvl="1" marL="914400" rtl="0" algn="l">
              <a:lnSpc>
                <a:spcPct val="100000"/>
              </a:lnSpc>
              <a:spcBef>
                <a:spcPts val="1600"/>
              </a:spcBef>
              <a:spcAft>
                <a:spcPts val="0"/>
              </a:spcAft>
              <a:buClr>
                <a:schemeClr val="dk1"/>
              </a:buClr>
              <a:buSzPts val="2100"/>
              <a:buNone/>
              <a:defRPr b="1" sz="2100">
                <a:latin typeface="Calibri"/>
                <a:ea typeface="Calibri"/>
                <a:cs typeface="Calibri"/>
                <a:sym typeface="Calibri"/>
              </a:defRPr>
            </a:lvl2pPr>
            <a:lvl3pPr indent="-228600" lvl="2" marL="1371600" rtl="0" algn="l">
              <a:lnSpc>
                <a:spcPct val="100000"/>
              </a:lnSpc>
              <a:spcBef>
                <a:spcPts val="1600"/>
              </a:spcBef>
              <a:spcAft>
                <a:spcPts val="0"/>
              </a:spcAft>
              <a:buClr>
                <a:schemeClr val="dk1"/>
              </a:buClr>
              <a:buSzPts val="2100"/>
              <a:buNone/>
              <a:defRPr b="1" sz="2100">
                <a:latin typeface="Calibri"/>
                <a:ea typeface="Calibri"/>
                <a:cs typeface="Calibri"/>
                <a:sym typeface="Calibri"/>
              </a:defRPr>
            </a:lvl3pPr>
            <a:lvl4pPr indent="-228600" lvl="3" marL="1828800" rtl="0" algn="l">
              <a:lnSpc>
                <a:spcPct val="100000"/>
              </a:lnSpc>
              <a:spcBef>
                <a:spcPts val="1600"/>
              </a:spcBef>
              <a:spcAft>
                <a:spcPts val="0"/>
              </a:spcAft>
              <a:buClr>
                <a:schemeClr val="dk1"/>
              </a:buClr>
              <a:buSzPts val="2100"/>
              <a:buNone/>
              <a:defRPr b="1" sz="2100">
                <a:latin typeface="Calibri"/>
                <a:ea typeface="Calibri"/>
                <a:cs typeface="Calibri"/>
                <a:sym typeface="Calibri"/>
              </a:defRPr>
            </a:lvl4pPr>
            <a:lvl5pPr indent="-228600" lvl="4" marL="2286000" rtl="0" algn="l">
              <a:lnSpc>
                <a:spcPct val="100000"/>
              </a:lnSpc>
              <a:spcBef>
                <a:spcPts val="1600"/>
              </a:spcBef>
              <a:spcAft>
                <a:spcPts val="0"/>
              </a:spcAft>
              <a:buClr>
                <a:schemeClr val="dk1"/>
              </a:buClr>
              <a:buSzPts val="2100"/>
              <a:buNone/>
              <a:defRPr b="1" sz="2100">
                <a:latin typeface="Calibri"/>
                <a:ea typeface="Calibri"/>
                <a:cs typeface="Calibri"/>
                <a:sym typeface="Calibri"/>
              </a:defRPr>
            </a:lvl5pPr>
            <a:lvl6pPr indent="-317500" lvl="5" marL="2743200" rtl="0" algn="l">
              <a:spcBef>
                <a:spcPts val="1600"/>
              </a:spcBef>
              <a:spcAft>
                <a:spcPts val="0"/>
              </a:spcAft>
              <a:buClr>
                <a:schemeClr val="dk1"/>
              </a:buClr>
              <a:buSzPts val="1400"/>
              <a:buChar char="■"/>
              <a:defRPr/>
            </a:lvl6pPr>
            <a:lvl7pPr indent="-317500" lvl="6" marL="3200400" rtl="0" algn="l">
              <a:spcBef>
                <a:spcPts val="1600"/>
              </a:spcBef>
              <a:spcAft>
                <a:spcPts val="0"/>
              </a:spcAft>
              <a:buClr>
                <a:schemeClr val="dk1"/>
              </a:buClr>
              <a:buSzPts val="1400"/>
              <a:buChar char="●"/>
              <a:defRPr/>
            </a:lvl7pPr>
            <a:lvl8pPr indent="-317500" lvl="7" marL="3657600" rtl="0" algn="l">
              <a:spcBef>
                <a:spcPts val="1600"/>
              </a:spcBef>
              <a:spcAft>
                <a:spcPts val="0"/>
              </a:spcAft>
              <a:buClr>
                <a:schemeClr val="dk1"/>
              </a:buClr>
              <a:buSzPts val="1400"/>
              <a:buChar char="○"/>
              <a:defRPr/>
            </a:lvl8pPr>
            <a:lvl9pPr indent="-317500" lvl="8" marL="4114800" rtl="0" algn="l">
              <a:spcBef>
                <a:spcPts val="1600"/>
              </a:spcBef>
              <a:spcAft>
                <a:spcPts val="1600"/>
              </a:spcAft>
              <a:buClr>
                <a:schemeClr val="dk1"/>
              </a:buClr>
              <a:buSzPts val="1400"/>
              <a:buChar char="■"/>
              <a:defRPr/>
            </a:lvl9pPr>
          </a:lstStyle>
          <a:p/>
        </p:txBody>
      </p:sp>
      <p:sp>
        <p:nvSpPr>
          <p:cNvPr id="55" name="Google Shape;55;p13"/>
          <p:cNvSpPr txBox="1"/>
          <p:nvPr>
            <p:ph idx="4" type="body"/>
          </p:nvPr>
        </p:nvSpPr>
        <p:spPr>
          <a:xfrm>
            <a:off x="788669" y="4800601"/>
            <a:ext cx="3771900" cy="212700"/>
          </a:xfrm>
          <a:prstGeom prst="rect">
            <a:avLst/>
          </a:prstGeom>
          <a:noFill/>
          <a:ln>
            <a:noFill/>
          </a:ln>
        </p:spPr>
        <p:txBody>
          <a:bodyPr anchorCtr="0" anchor="t" bIns="45150" lIns="90325" spcFirstLastPara="1" rIns="90325" wrap="square" tIns="45150">
            <a:noAutofit/>
          </a:bodyPr>
          <a:lstStyle>
            <a:lvl1pPr indent="-228600" lvl="0" marL="457200" rtl="0" algn="l">
              <a:lnSpc>
                <a:spcPct val="100000"/>
              </a:lnSpc>
              <a:spcBef>
                <a:spcPts val="200"/>
              </a:spcBef>
              <a:spcAft>
                <a:spcPts val="0"/>
              </a:spcAft>
              <a:buClr>
                <a:schemeClr val="dk1"/>
              </a:buClr>
              <a:buSzPts val="1100"/>
              <a:buNone/>
              <a:defRPr sz="1100"/>
            </a:lvl1pPr>
            <a:lvl2pPr indent="-228600" lvl="1" marL="914400" rtl="0" algn="l">
              <a:lnSpc>
                <a:spcPct val="100000"/>
              </a:lnSpc>
              <a:spcBef>
                <a:spcPts val="1600"/>
              </a:spcBef>
              <a:spcAft>
                <a:spcPts val="0"/>
              </a:spcAft>
              <a:buClr>
                <a:schemeClr val="dk1"/>
              </a:buClr>
              <a:buSzPts val="1100"/>
              <a:buNone/>
              <a:defRPr sz="1100"/>
            </a:lvl2pPr>
            <a:lvl3pPr indent="-228600" lvl="2" marL="1371600" rtl="0" algn="l">
              <a:lnSpc>
                <a:spcPct val="100000"/>
              </a:lnSpc>
              <a:spcBef>
                <a:spcPts val="1600"/>
              </a:spcBef>
              <a:spcAft>
                <a:spcPts val="0"/>
              </a:spcAft>
              <a:buClr>
                <a:schemeClr val="dk1"/>
              </a:buClr>
              <a:buSzPts val="1100"/>
              <a:buNone/>
              <a:defRPr sz="1100"/>
            </a:lvl3pPr>
            <a:lvl4pPr indent="-228600" lvl="3" marL="1828800" rtl="0" algn="l">
              <a:lnSpc>
                <a:spcPct val="100000"/>
              </a:lnSpc>
              <a:spcBef>
                <a:spcPts val="1600"/>
              </a:spcBef>
              <a:spcAft>
                <a:spcPts val="0"/>
              </a:spcAft>
              <a:buClr>
                <a:schemeClr val="dk1"/>
              </a:buClr>
              <a:buSzPts val="1100"/>
              <a:buNone/>
              <a:defRPr sz="1100"/>
            </a:lvl4pPr>
            <a:lvl5pPr indent="-228600" lvl="4" marL="2286000" rtl="0" algn="l">
              <a:lnSpc>
                <a:spcPct val="100000"/>
              </a:lnSpc>
              <a:spcBef>
                <a:spcPts val="1600"/>
              </a:spcBef>
              <a:spcAft>
                <a:spcPts val="0"/>
              </a:spcAft>
              <a:buClr>
                <a:schemeClr val="dk1"/>
              </a:buClr>
              <a:buSzPts val="1100"/>
              <a:buNone/>
              <a:defRPr sz="1100"/>
            </a:lvl5pPr>
            <a:lvl6pPr indent="-317500" lvl="5" marL="2743200" rtl="0" algn="l">
              <a:spcBef>
                <a:spcPts val="1600"/>
              </a:spcBef>
              <a:spcAft>
                <a:spcPts val="0"/>
              </a:spcAft>
              <a:buClr>
                <a:schemeClr val="dk1"/>
              </a:buClr>
              <a:buSzPts val="1400"/>
              <a:buChar char="■"/>
              <a:defRPr/>
            </a:lvl6pPr>
            <a:lvl7pPr indent="-317500" lvl="6" marL="3200400" rtl="0" algn="l">
              <a:spcBef>
                <a:spcPts val="1600"/>
              </a:spcBef>
              <a:spcAft>
                <a:spcPts val="0"/>
              </a:spcAft>
              <a:buClr>
                <a:schemeClr val="dk1"/>
              </a:buClr>
              <a:buSzPts val="1400"/>
              <a:buChar char="●"/>
              <a:defRPr/>
            </a:lvl7pPr>
            <a:lvl8pPr indent="-317500" lvl="7" marL="3657600" rtl="0" algn="l">
              <a:spcBef>
                <a:spcPts val="1600"/>
              </a:spcBef>
              <a:spcAft>
                <a:spcPts val="0"/>
              </a:spcAft>
              <a:buClr>
                <a:schemeClr val="dk1"/>
              </a:buClr>
              <a:buSzPts val="1400"/>
              <a:buChar char="○"/>
              <a:defRPr/>
            </a:lvl8pPr>
            <a:lvl9pPr indent="-317500" lvl="8" marL="4114800" rtl="0" algn="l">
              <a:spcBef>
                <a:spcPts val="1600"/>
              </a:spcBef>
              <a:spcAft>
                <a:spcPts val="1600"/>
              </a:spcAft>
              <a:buClr>
                <a:schemeClr val="dk1"/>
              </a:buClr>
              <a:buSzPts val="1400"/>
              <a:buChar char="■"/>
              <a:defRPr/>
            </a:lvl9pPr>
          </a:lstStyle>
          <a:p/>
        </p:txBody>
      </p:sp>
      <p:sp>
        <p:nvSpPr>
          <p:cNvPr id="56" name="Google Shape;56;p13"/>
          <p:cNvSpPr txBox="1"/>
          <p:nvPr>
            <p:ph idx="5" type="body"/>
          </p:nvPr>
        </p:nvSpPr>
        <p:spPr>
          <a:xfrm>
            <a:off x="4574285" y="4457701"/>
            <a:ext cx="2599200" cy="680700"/>
          </a:xfrm>
          <a:prstGeom prst="rect">
            <a:avLst/>
          </a:prstGeom>
          <a:noFill/>
          <a:ln>
            <a:noFill/>
          </a:ln>
        </p:spPr>
        <p:txBody>
          <a:bodyPr anchorCtr="0" anchor="t" bIns="45150" lIns="90325" spcFirstLastPara="1" rIns="90325" wrap="square" tIns="45150">
            <a:noAutofit/>
          </a:bodyPr>
          <a:lstStyle>
            <a:lvl1pPr indent="-228600" lvl="0" marL="457200" rtl="0" algn="r">
              <a:lnSpc>
                <a:spcPct val="100000"/>
              </a:lnSpc>
              <a:spcBef>
                <a:spcPts val="200"/>
              </a:spcBef>
              <a:spcAft>
                <a:spcPts val="0"/>
              </a:spcAft>
              <a:buClr>
                <a:schemeClr val="dk1"/>
              </a:buClr>
              <a:buSzPts val="1100"/>
              <a:buNone/>
              <a:defRPr i="1" sz="1100"/>
            </a:lvl1pPr>
            <a:lvl2pPr indent="-228600" lvl="1" marL="914400" rtl="0" algn="r">
              <a:lnSpc>
                <a:spcPct val="100000"/>
              </a:lnSpc>
              <a:spcBef>
                <a:spcPts val="1600"/>
              </a:spcBef>
              <a:spcAft>
                <a:spcPts val="0"/>
              </a:spcAft>
              <a:buClr>
                <a:schemeClr val="dk1"/>
              </a:buClr>
              <a:buSzPts val="1100"/>
              <a:buNone/>
              <a:defRPr i="1" sz="1100"/>
            </a:lvl2pPr>
            <a:lvl3pPr indent="-228600" lvl="2" marL="1371600" rtl="0" algn="r">
              <a:lnSpc>
                <a:spcPct val="100000"/>
              </a:lnSpc>
              <a:spcBef>
                <a:spcPts val="1600"/>
              </a:spcBef>
              <a:spcAft>
                <a:spcPts val="0"/>
              </a:spcAft>
              <a:buClr>
                <a:schemeClr val="dk1"/>
              </a:buClr>
              <a:buSzPts val="1100"/>
              <a:buNone/>
              <a:defRPr i="1" sz="1100"/>
            </a:lvl3pPr>
            <a:lvl4pPr indent="-228600" lvl="3" marL="1828800" rtl="0" algn="r">
              <a:lnSpc>
                <a:spcPct val="100000"/>
              </a:lnSpc>
              <a:spcBef>
                <a:spcPts val="1600"/>
              </a:spcBef>
              <a:spcAft>
                <a:spcPts val="0"/>
              </a:spcAft>
              <a:buClr>
                <a:schemeClr val="dk1"/>
              </a:buClr>
              <a:buSzPts val="1100"/>
              <a:buNone/>
              <a:defRPr i="1" sz="1100"/>
            </a:lvl4pPr>
            <a:lvl5pPr indent="-228600" lvl="4" marL="2286000" rtl="0" algn="r">
              <a:lnSpc>
                <a:spcPct val="100000"/>
              </a:lnSpc>
              <a:spcBef>
                <a:spcPts val="1600"/>
              </a:spcBef>
              <a:spcAft>
                <a:spcPts val="0"/>
              </a:spcAft>
              <a:buClr>
                <a:schemeClr val="dk1"/>
              </a:buClr>
              <a:buSzPts val="1100"/>
              <a:buNone/>
              <a:defRPr i="1" sz="1100"/>
            </a:lvl5pPr>
            <a:lvl6pPr indent="-317500" lvl="5" marL="2743200" rtl="0" algn="l">
              <a:spcBef>
                <a:spcPts val="1600"/>
              </a:spcBef>
              <a:spcAft>
                <a:spcPts val="0"/>
              </a:spcAft>
              <a:buClr>
                <a:schemeClr val="dk1"/>
              </a:buClr>
              <a:buSzPts val="1400"/>
              <a:buChar char="■"/>
              <a:defRPr/>
            </a:lvl6pPr>
            <a:lvl7pPr indent="-317500" lvl="6" marL="3200400" rtl="0" algn="l">
              <a:spcBef>
                <a:spcPts val="1600"/>
              </a:spcBef>
              <a:spcAft>
                <a:spcPts val="0"/>
              </a:spcAft>
              <a:buClr>
                <a:schemeClr val="dk1"/>
              </a:buClr>
              <a:buSzPts val="1400"/>
              <a:buChar char="●"/>
              <a:defRPr/>
            </a:lvl7pPr>
            <a:lvl8pPr indent="-317500" lvl="7" marL="3657600" rtl="0" algn="l">
              <a:spcBef>
                <a:spcPts val="1600"/>
              </a:spcBef>
              <a:spcAft>
                <a:spcPts val="0"/>
              </a:spcAft>
              <a:buClr>
                <a:schemeClr val="dk1"/>
              </a:buClr>
              <a:buSzPts val="1400"/>
              <a:buChar char="○"/>
              <a:defRPr/>
            </a:lvl8pPr>
            <a:lvl9pPr indent="-317500" lvl="8" marL="4114800" rtl="0" algn="l">
              <a:spcBef>
                <a:spcPts val="1600"/>
              </a:spcBef>
              <a:spcAft>
                <a:spcPts val="1600"/>
              </a:spcAft>
              <a:buClr>
                <a:schemeClr val="dk1"/>
              </a:buClr>
              <a:buSzPts val="1400"/>
              <a:buChar char="■"/>
              <a:defRPr/>
            </a:lvl9pPr>
          </a:lstStyle>
          <a:p/>
        </p:txBody>
      </p:sp>
      <p:sp>
        <p:nvSpPr>
          <p:cNvPr id="57" name="Google Shape;57;p13"/>
          <p:cNvSpPr/>
          <p:nvPr>
            <p:ph idx="6" type="pic"/>
          </p:nvPr>
        </p:nvSpPr>
        <p:spPr>
          <a:xfrm>
            <a:off x="7248906" y="4353306"/>
            <a:ext cx="1755600" cy="788700"/>
          </a:xfrm>
          <a:prstGeom prst="rect">
            <a:avLst/>
          </a:prstGeom>
          <a:noFill/>
          <a:ln>
            <a:noFill/>
          </a:ln>
        </p:spPr>
        <p:txBody>
          <a:bodyPr anchorCtr="0" anchor="t" bIns="45150" lIns="90325" spcFirstLastPara="1" rIns="90325" wrap="square" tIns="45150">
            <a:noAutofit/>
          </a:bodyPr>
          <a:lstStyle>
            <a:lvl1pPr lvl="0" marR="0" rtl="0" algn="l">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lvl="1"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hyperlink" Target="https://visualizingthefuture.github.io/"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jitp.commons.gc.cuny.edu/supporting-data-visualization-services-in-academic-librarie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visualizingthefuture.github.io/Materials-for-new-librarians/" TargetMode="Externa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hyperlink" Target="https://www.youtube.com/playlist?list=PLNSGxw-xV6Nf7P-HnKCCitLBU6IYd8Kup"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visualizingthefuture.github.io/ethics-in-data-viz/" TargetMode="External"/><Relationship Id="rId4" Type="http://schemas.openxmlformats.org/officeDocument/2006/relationships/hyperlink" Target="https://visualizingthefuture.github.io/data-viz-101/" TargetMode="External"/><Relationship Id="rId5"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hyperlink" Target="https://visualizingthefuture.github.io/examples-repositor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visualizingthefuture.github.io/" TargetMode="External"/><Relationship Id="rId4" Type="http://schemas.openxmlformats.org/officeDocument/2006/relationships/hyperlink" Target="http://eepurl.com/gzlFyH" TargetMode="External"/><Relationship Id="rId5" Type="http://schemas.openxmlformats.org/officeDocument/2006/relationships/hyperlink" Target="https://vizandtell.slack.com/join/shared_invite/zt-letq8v1e-tiEJ_jUyCFJLGiZBGrjziA" TargetMode="External"/><Relationship Id="rId6" Type="http://schemas.openxmlformats.org/officeDocument/2006/relationships/hyperlink" Target="https://www.youtube.com/channel/UCv76QyobNAKdeEAwQTa3feQ" TargetMode="External"/><Relationship Id="rId7"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visualizingthefuture.github.io/data-viz-101" TargetMode="External"/><Relationship Id="rId4" Type="http://schemas.openxmlformats.org/officeDocument/2006/relationships/hyperlink" Target="https://visualizingthefuture.github.io/ethics-in-data-viz/"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hyperlink" Target="https://www.imls.gov/" TargetMode="External"/><Relationship Id="rId8" Type="http://schemas.openxmlformats.org/officeDocument/2006/relationships/image" Target="../media/image14.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visualizingthefuture.github.io/" TargetMode="External"/><Relationship Id="rId4" Type="http://schemas.openxmlformats.org/officeDocument/2006/relationships/hyperlink" Target="mailto:visualizingthefuture@umich.edu" TargetMode="External"/><Relationship Id="rId5" Type="http://schemas.openxmlformats.org/officeDocument/2006/relationships/image" Target="../media/image11.png"/><Relationship Id="rId6" Type="http://schemas.openxmlformats.org/officeDocument/2006/relationships/hyperlink" Target="https://www.imls.gov/" TargetMode="External"/><Relationship Id="rId7" Type="http://schemas.openxmlformats.org/officeDocument/2006/relationships/image" Target="../media/image1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hyperlink" Target="https://www.imls.gov/" TargetMode="External"/><Relationship Id="rId5" Type="http://schemas.openxmlformats.org/officeDocument/2006/relationships/image" Target="../media/image14.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hyperlink" Target="https://www.imls.gov/" TargetMode="External"/><Relationship Id="rId5" Type="http://schemas.openxmlformats.org/officeDocument/2006/relationships/image" Target="../media/image14.gif"/></Relationships>
</file>

<file path=ppt/slides/_rels/slide6.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4.png"/><Relationship Id="rId13" Type="http://schemas.openxmlformats.org/officeDocument/2006/relationships/image" Target="../media/image13.png"/><Relationship Id="rId12" Type="http://schemas.openxmlformats.org/officeDocument/2006/relationships/image" Target="../media/image19.png"/><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2.png"/><Relationship Id="rId9" Type="http://schemas.openxmlformats.org/officeDocument/2006/relationships/image" Target="../media/image18.jpg"/><Relationship Id="rId15" Type="http://schemas.openxmlformats.org/officeDocument/2006/relationships/image" Target="../media/image15.png"/><Relationship Id="rId14" Type="http://schemas.openxmlformats.org/officeDocument/2006/relationships/image" Target="../media/image16.png"/><Relationship Id="rId17" Type="http://schemas.openxmlformats.org/officeDocument/2006/relationships/hyperlink" Target="https://www.imls.gov/" TargetMode="External"/><Relationship Id="rId16"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2.png"/><Relationship Id="rId18" Type="http://schemas.openxmlformats.org/officeDocument/2006/relationships/image" Target="../media/image14.gif"/><Relationship Id="rId7" Type="http://schemas.openxmlformats.org/officeDocument/2006/relationships/image" Target="../media/image9.png"/><Relationship Id="rId8"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visualizingthefuture.github.io/documentation/" TargetMode="External"/><Relationship Id="rId4" Type="http://schemas.openxmlformats.org/officeDocument/2006/relationships/hyperlink" Target="https://lsa.umich.edu/ac/people/faculty/lnakamur.html" TargetMode="External"/><Relationship Id="rId5" Type="http://schemas.openxmlformats.org/officeDocument/2006/relationships/hyperlink" Target="https://visualizingthefuture.github.io/files/reports/VTF-August-Meeting-Report.pdf" TargetMode="External"/><Relationship Id="rId6"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visualizingthefuture.github.io/projects/" TargetMode="External"/><Relationship Id="rId4" Type="http://schemas.openxmlformats.org/officeDocument/2006/relationships/hyperlink" Target="https://visualizingthefuture.github.io/documentation/" TargetMode="External"/><Relationship Id="rId5" Type="http://schemas.openxmlformats.org/officeDocument/2006/relationships/image" Target="../media/image21.png"/><Relationship Id="rId6" Type="http://schemas.openxmlformats.org/officeDocument/2006/relationships/hyperlink" Target="https://guides.library.uab.edu/dataviz"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ctrTitle"/>
          </p:nvPr>
        </p:nvSpPr>
        <p:spPr>
          <a:xfrm>
            <a:off x="311700" y="1122375"/>
            <a:ext cx="8520600" cy="114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Visualizing the Future</a:t>
            </a:r>
            <a:br>
              <a:rPr lang="en"/>
            </a:br>
            <a:r>
              <a:rPr lang="en" sz="4500"/>
              <a:t>Project Report</a:t>
            </a:r>
            <a:endParaRPr sz="1100"/>
          </a:p>
        </p:txBody>
      </p:sp>
      <p:sp>
        <p:nvSpPr>
          <p:cNvPr id="63" name="Google Shape;63;p14"/>
          <p:cNvSpPr txBox="1"/>
          <p:nvPr>
            <p:ph idx="1" type="subTitle"/>
          </p:nvPr>
        </p:nvSpPr>
        <p:spPr>
          <a:xfrm>
            <a:off x="311700" y="2368838"/>
            <a:ext cx="8520600" cy="177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t>Justin Joque</a:t>
            </a:r>
            <a:endParaRPr sz="3400"/>
          </a:p>
          <a:p>
            <a:pPr indent="0" lvl="0" marL="0" rtl="0" algn="l">
              <a:spcBef>
                <a:spcPts val="0"/>
              </a:spcBef>
              <a:spcAft>
                <a:spcPts val="0"/>
              </a:spcAft>
              <a:buClr>
                <a:schemeClr val="dk1"/>
              </a:buClr>
              <a:buSzPts val="1100"/>
              <a:buFont typeface="Arial"/>
              <a:buNone/>
            </a:pPr>
            <a:r>
              <a:rPr lang="en" sz="3400"/>
              <a:t>Andy Rutkowski</a:t>
            </a:r>
            <a:endParaRPr sz="3400"/>
          </a:p>
          <a:p>
            <a:pPr indent="0" lvl="0" marL="0" rtl="0" algn="l">
              <a:spcBef>
                <a:spcPts val="0"/>
              </a:spcBef>
              <a:spcAft>
                <a:spcPts val="0"/>
              </a:spcAft>
              <a:buNone/>
            </a:pPr>
            <a:r>
              <a:rPr lang="en" sz="3400"/>
              <a:t>Angela Zoss</a:t>
            </a:r>
            <a:endParaRPr sz="3400"/>
          </a:p>
        </p:txBody>
      </p:sp>
      <p:pic>
        <p:nvPicPr>
          <p:cNvPr id="64" name="Google Shape;64;p14"/>
          <p:cNvPicPr preferRelativeResize="0"/>
          <p:nvPr/>
        </p:nvPicPr>
        <p:blipFill>
          <a:blip r:embed="rId3">
            <a:alphaModFix/>
          </a:blip>
          <a:stretch>
            <a:fillRect/>
          </a:stretch>
        </p:blipFill>
        <p:spPr>
          <a:xfrm>
            <a:off x="5892074" y="1609225"/>
            <a:ext cx="2472252" cy="2235500"/>
          </a:xfrm>
          <a:prstGeom prst="rect">
            <a:avLst/>
          </a:prstGeom>
          <a:noFill/>
          <a:ln>
            <a:noFill/>
          </a:ln>
        </p:spPr>
      </p:pic>
      <p:sp>
        <p:nvSpPr>
          <p:cNvPr id="65" name="Google Shape;65;p14"/>
          <p:cNvSpPr txBox="1"/>
          <p:nvPr/>
        </p:nvSpPr>
        <p:spPr>
          <a:xfrm>
            <a:off x="5916650" y="4178100"/>
            <a:ext cx="2423100" cy="70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u="sng">
                <a:solidFill>
                  <a:schemeClr val="hlink"/>
                </a:solidFill>
                <a:hlinkClick r:id="rId4"/>
              </a:rPr>
              <a:t>VTF Website</a:t>
            </a:r>
            <a:endParaRPr sz="1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White Paper</a:t>
            </a:r>
            <a:endParaRPr/>
          </a:p>
        </p:txBody>
      </p:sp>
      <p:sp>
        <p:nvSpPr>
          <p:cNvPr id="181" name="Google Shape;181;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Why Do We Need Data Visualization Support in Libraries?</a:t>
            </a:r>
            <a:endParaRPr/>
          </a:p>
          <a:p>
            <a:pPr indent="-342900" lvl="0" marL="457200" rtl="0" algn="l">
              <a:spcBef>
                <a:spcPts val="1000"/>
              </a:spcBef>
              <a:spcAft>
                <a:spcPts val="0"/>
              </a:spcAft>
              <a:buSzPts val="1800"/>
              <a:buChar char="●"/>
            </a:pPr>
            <a:r>
              <a:rPr lang="en"/>
              <a:t>Current Environment</a:t>
            </a:r>
            <a:endParaRPr/>
          </a:p>
          <a:p>
            <a:pPr indent="-342900" lvl="0" marL="457200" rtl="0" algn="l">
              <a:spcBef>
                <a:spcPts val="1000"/>
              </a:spcBef>
              <a:spcAft>
                <a:spcPts val="0"/>
              </a:spcAft>
              <a:buSzPts val="1800"/>
              <a:buChar char="●"/>
            </a:pPr>
            <a:r>
              <a:rPr lang="en"/>
              <a:t>It’s About The People</a:t>
            </a:r>
            <a:endParaRPr/>
          </a:p>
          <a:p>
            <a:pPr indent="-342900" lvl="0" marL="457200" rtl="0" algn="l">
              <a:spcBef>
                <a:spcPts val="1000"/>
              </a:spcBef>
              <a:spcAft>
                <a:spcPts val="0"/>
              </a:spcAft>
              <a:buSzPts val="1800"/>
              <a:buChar char="●"/>
            </a:pPr>
            <a:r>
              <a:rPr lang="en"/>
              <a:t>Services</a:t>
            </a:r>
            <a:endParaRPr/>
          </a:p>
          <a:p>
            <a:pPr indent="-342900" lvl="0" marL="457200" rtl="0" algn="l">
              <a:spcBef>
                <a:spcPts val="1000"/>
              </a:spcBef>
              <a:spcAft>
                <a:spcPts val="0"/>
              </a:spcAft>
              <a:buSzPts val="1800"/>
              <a:buChar char="●"/>
            </a:pPr>
            <a:r>
              <a:rPr lang="en"/>
              <a:t>Literacies</a:t>
            </a:r>
            <a:endParaRPr/>
          </a:p>
          <a:p>
            <a:pPr indent="0" lvl="0" marL="0" rtl="0" algn="l">
              <a:spcBef>
                <a:spcPts val="1000"/>
              </a:spcBef>
              <a:spcAft>
                <a:spcPts val="1000"/>
              </a:spcAft>
              <a:buNone/>
            </a:pPr>
            <a:r>
              <a:t/>
            </a:r>
            <a:endParaRPr/>
          </a:p>
        </p:txBody>
      </p:sp>
      <p:sp>
        <p:nvSpPr>
          <p:cNvPr id="182" name="Google Shape;182;p23"/>
          <p:cNvSpPr txBox="1"/>
          <p:nvPr/>
        </p:nvSpPr>
        <p:spPr>
          <a:xfrm>
            <a:off x="311700" y="4157200"/>
            <a:ext cx="8662200" cy="8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Aghassibake, N., Joque, J., &amp; Sisk, M. (2020). </a:t>
            </a:r>
            <a:r>
              <a:rPr lang="en" u="sng">
                <a:solidFill>
                  <a:schemeClr val="hlink"/>
                </a:solidFill>
                <a:hlinkClick r:id="rId3"/>
              </a:rPr>
              <a:t>Supporting Data Visualization Services in Academic Libraries</a:t>
            </a:r>
            <a:r>
              <a:rPr lang="en"/>
              <a:t>. </a:t>
            </a:r>
            <a:r>
              <a:rPr i="1" lang="en"/>
              <a:t>The Journal of Interactive Technology &amp; Pedagogy, Issue 18.</a:t>
            </a:r>
            <a:endParaRPr i="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Materials for New Librarians</a:t>
            </a:r>
            <a:endParaRPr/>
          </a:p>
        </p:txBody>
      </p:sp>
      <p:sp>
        <p:nvSpPr>
          <p:cNvPr id="188" name="Google Shape;188;p24"/>
          <p:cNvSpPr txBox="1"/>
          <p:nvPr>
            <p:ph idx="1" type="body"/>
          </p:nvPr>
        </p:nvSpPr>
        <p:spPr>
          <a:xfrm>
            <a:off x="311700" y="1152475"/>
            <a:ext cx="4032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David Christensen and Ryan Clement </a:t>
            </a:r>
            <a:endParaRPr i="1"/>
          </a:p>
          <a:p>
            <a:pPr indent="-342900" lvl="0" marL="457200" rtl="0" algn="l">
              <a:spcBef>
                <a:spcPts val="1000"/>
              </a:spcBef>
              <a:spcAft>
                <a:spcPts val="0"/>
              </a:spcAft>
              <a:buSzPts val="1800"/>
              <a:buChar char="●"/>
            </a:pPr>
            <a:r>
              <a:rPr lang="en"/>
              <a:t>Goals: mentor and support new visualization librarians </a:t>
            </a:r>
            <a:endParaRPr/>
          </a:p>
          <a:p>
            <a:pPr indent="-342900" lvl="0" marL="457200" rtl="0" algn="l">
              <a:spcBef>
                <a:spcPts val="1000"/>
              </a:spcBef>
              <a:spcAft>
                <a:spcPts val="0"/>
              </a:spcAft>
              <a:buSzPts val="1800"/>
              <a:buChar char="●"/>
            </a:pPr>
            <a:r>
              <a:rPr lang="en"/>
              <a:t>Topics: introduction, roadmap, people important to you, and resources</a:t>
            </a:r>
            <a:endParaRPr/>
          </a:p>
          <a:p>
            <a:pPr indent="-342900" lvl="0" marL="457200" rtl="0" algn="l">
              <a:spcBef>
                <a:spcPts val="1000"/>
              </a:spcBef>
              <a:spcAft>
                <a:spcPts val="0"/>
              </a:spcAft>
              <a:buSzPts val="1800"/>
              <a:buChar char="●"/>
            </a:pPr>
            <a:r>
              <a:rPr lang="en"/>
              <a:t>Emphasizes community</a:t>
            </a:r>
            <a:endParaRPr/>
          </a:p>
          <a:p>
            <a:pPr indent="-342900" lvl="0" marL="457200" rtl="0" algn="l">
              <a:spcBef>
                <a:spcPts val="1000"/>
              </a:spcBef>
              <a:spcAft>
                <a:spcPts val="0"/>
              </a:spcAft>
              <a:buSzPts val="1800"/>
              <a:buChar char="●"/>
            </a:pPr>
            <a:r>
              <a:rPr lang="en"/>
              <a:t>Open to feedback </a:t>
            </a:r>
            <a:endParaRPr/>
          </a:p>
          <a:p>
            <a:pPr indent="0" lvl="0" marL="457200" rtl="0" algn="l">
              <a:spcBef>
                <a:spcPts val="1000"/>
              </a:spcBef>
              <a:spcAft>
                <a:spcPts val="1000"/>
              </a:spcAft>
              <a:buNone/>
            </a:pPr>
            <a:r>
              <a:t/>
            </a:r>
            <a:endParaRPr/>
          </a:p>
        </p:txBody>
      </p:sp>
      <p:sp>
        <p:nvSpPr>
          <p:cNvPr id="189" name="Google Shape;189;p24"/>
          <p:cNvSpPr txBox="1"/>
          <p:nvPr/>
        </p:nvSpPr>
        <p:spPr>
          <a:xfrm>
            <a:off x="311700" y="4470075"/>
            <a:ext cx="6241500" cy="45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Materials for new data librarians</a:t>
            </a:r>
            <a:r>
              <a:rPr lang="en"/>
              <a:t> </a:t>
            </a:r>
            <a:endParaRPr/>
          </a:p>
        </p:txBody>
      </p:sp>
      <p:pic>
        <p:nvPicPr>
          <p:cNvPr id="190" name="Google Shape;190;p24"/>
          <p:cNvPicPr preferRelativeResize="0"/>
          <p:nvPr/>
        </p:nvPicPr>
        <p:blipFill>
          <a:blip r:embed="rId4">
            <a:alphaModFix/>
          </a:blip>
          <a:stretch>
            <a:fillRect/>
          </a:stretch>
        </p:blipFill>
        <p:spPr>
          <a:xfrm>
            <a:off x="4399600" y="1279775"/>
            <a:ext cx="4432700" cy="31618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Viz and Tell</a:t>
            </a:r>
            <a:endParaRPr/>
          </a:p>
        </p:txBody>
      </p:sp>
      <p:sp>
        <p:nvSpPr>
          <p:cNvPr id="196" name="Google Shape;196;p25"/>
          <p:cNvSpPr txBox="1"/>
          <p:nvPr>
            <p:ph idx="1" type="body"/>
          </p:nvPr>
        </p:nvSpPr>
        <p:spPr>
          <a:xfrm>
            <a:off x="311700" y="1152475"/>
            <a:ext cx="43200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Monthly virtual meetings, hosted by VTF Fellows and Organizers</a:t>
            </a:r>
            <a:endParaRPr/>
          </a:p>
          <a:p>
            <a:pPr indent="-342900" lvl="0" marL="457200" rtl="0" algn="l">
              <a:spcBef>
                <a:spcPts val="1000"/>
              </a:spcBef>
              <a:spcAft>
                <a:spcPts val="0"/>
              </a:spcAft>
              <a:buSzPts val="1800"/>
              <a:buChar char="●"/>
            </a:pPr>
            <a:r>
              <a:rPr lang="en"/>
              <a:t>An opportunity for information professionals interested in visualization to gather, share tips, ask questions, and build community.</a:t>
            </a:r>
            <a:endParaRPr/>
          </a:p>
          <a:p>
            <a:pPr indent="-342900" lvl="0" marL="457200" rtl="0" algn="l">
              <a:spcBef>
                <a:spcPts val="1000"/>
              </a:spcBef>
              <a:spcAft>
                <a:spcPts val="0"/>
              </a:spcAft>
              <a:buSzPts val="1800"/>
              <a:buChar char="●"/>
            </a:pPr>
            <a:r>
              <a:rPr lang="en"/>
              <a:t>Recordings shared, discussion summarized with live notes, blog posts</a:t>
            </a:r>
            <a:endParaRPr/>
          </a:p>
          <a:p>
            <a:pPr indent="0" lvl="0" marL="0" rtl="0" algn="l">
              <a:spcBef>
                <a:spcPts val="10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pic>
        <p:nvPicPr>
          <p:cNvPr id="197" name="Google Shape;197;p25"/>
          <p:cNvPicPr preferRelativeResize="0"/>
          <p:nvPr/>
        </p:nvPicPr>
        <p:blipFill>
          <a:blip r:embed="rId3">
            <a:alphaModFix/>
          </a:blip>
          <a:stretch>
            <a:fillRect/>
          </a:stretch>
        </p:blipFill>
        <p:spPr>
          <a:xfrm>
            <a:off x="4833530" y="1610426"/>
            <a:ext cx="4100121" cy="2881676"/>
          </a:xfrm>
          <a:prstGeom prst="rect">
            <a:avLst/>
          </a:prstGeom>
          <a:noFill/>
          <a:ln>
            <a:noFill/>
          </a:ln>
        </p:spPr>
      </p:pic>
      <p:sp>
        <p:nvSpPr>
          <p:cNvPr id="198" name="Google Shape;198;p25"/>
          <p:cNvSpPr txBox="1"/>
          <p:nvPr/>
        </p:nvSpPr>
        <p:spPr>
          <a:xfrm>
            <a:off x="4833525" y="4492100"/>
            <a:ext cx="4100100" cy="3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Viz and Tell Recordings on YouTube</a:t>
            </a:r>
            <a:r>
              <a:rPr lang="en"/>
              <a:t> </a:t>
            </a:r>
            <a:endParaRPr/>
          </a:p>
        </p:txBody>
      </p:sp>
      <p:sp>
        <p:nvSpPr>
          <p:cNvPr id="199" name="Google Shape;199;p25"/>
          <p:cNvSpPr/>
          <p:nvPr/>
        </p:nvSpPr>
        <p:spPr>
          <a:xfrm>
            <a:off x="7658950" y="213850"/>
            <a:ext cx="1274700" cy="1211700"/>
          </a:xfrm>
          <a:prstGeom prst="star5">
            <a:avLst>
              <a:gd fmla="val 19098" name="adj"/>
              <a:gd fmla="val 105146" name="hf"/>
              <a:gd fmla="val 110557" name="vf"/>
            </a:avLst>
          </a:prstGeom>
          <a:solidFill>
            <a:srgbClr val="FFF2CC"/>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00" name="Google Shape;200;p25"/>
          <p:cNvSpPr txBox="1"/>
          <p:nvPr/>
        </p:nvSpPr>
        <p:spPr>
          <a:xfrm>
            <a:off x="7658950" y="614025"/>
            <a:ext cx="1274700" cy="49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dk1"/>
                </a:solidFill>
              </a:rPr>
              <a:t>Lightning talk tomorrow</a:t>
            </a:r>
            <a:endParaRPr b="1" sz="10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Instructional Modules</a:t>
            </a:r>
            <a:endParaRPr/>
          </a:p>
        </p:txBody>
      </p:sp>
      <p:sp>
        <p:nvSpPr>
          <p:cNvPr id="206" name="Google Shape;206;p26"/>
          <p:cNvSpPr txBox="1"/>
          <p:nvPr>
            <p:ph idx="1" type="body"/>
          </p:nvPr>
        </p:nvSpPr>
        <p:spPr>
          <a:xfrm>
            <a:off x="311700" y="1152475"/>
            <a:ext cx="45120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Goal to </a:t>
            </a:r>
            <a:r>
              <a:rPr lang="en"/>
              <a:t>create</a:t>
            </a:r>
            <a:r>
              <a:rPr lang="en"/>
              <a:t> tailored teaching materials that can be repurposed by a variety of libraries and other instructors</a:t>
            </a:r>
            <a:endParaRPr/>
          </a:p>
          <a:p>
            <a:pPr indent="-342900" lvl="0" marL="457200" rtl="0" algn="l">
              <a:spcBef>
                <a:spcPts val="1000"/>
              </a:spcBef>
              <a:spcAft>
                <a:spcPts val="0"/>
              </a:spcAft>
              <a:buSzPts val="1800"/>
              <a:buChar char="●"/>
            </a:pPr>
            <a:r>
              <a:rPr lang="en"/>
              <a:t>Focus on topics that go beyond software how-tos</a:t>
            </a:r>
            <a:endParaRPr/>
          </a:p>
          <a:p>
            <a:pPr indent="-342900" lvl="0" marL="457200" rtl="0" algn="l">
              <a:spcBef>
                <a:spcPts val="1000"/>
              </a:spcBef>
              <a:spcAft>
                <a:spcPts val="0"/>
              </a:spcAft>
              <a:buSzPts val="1800"/>
              <a:buChar char="●"/>
            </a:pPr>
            <a:r>
              <a:rPr lang="en"/>
              <a:t>Two courses developed</a:t>
            </a:r>
            <a:endParaRPr/>
          </a:p>
          <a:p>
            <a:pPr indent="-317500" lvl="1" marL="914400" rtl="0" algn="l">
              <a:spcBef>
                <a:spcPts val="1000"/>
              </a:spcBef>
              <a:spcAft>
                <a:spcPts val="0"/>
              </a:spcAft>
              <a:buSzPts val="1400"/>
              <a:buChar char="○"/>
            </a:pPr>
            <a:r>
              <a:rPr lang="en" u="sng">
                <a:solidFill>
                  <a:schemeClr val="hlink"/>
                </a:solidFill>
                <a:hlinkClick r:id="rId3"/>
              </a:rPr>
              <a:t>Ethics in Data Visualization</a:t>
            </a:r>
            <a:endParaRPr/>
          </a:p>
          <a:p>
            <a:pPr indent="-317500" lvl="1" marL="914400" rtl="0" algn="l">
              <a:spcBef>
                <a:spcPts val="1000"/>
              </a:spcBef>
              <a:spcAft>
                <a:spcPts val="1000"/>
              </a:spcAft>
              <a:buSzPts val="1400"/>
              <a:buChar char="○"/>
            </a:pPr>
            <a:r>
              <a:rPr lang="en" u="sng">
                <a:solidFill>
                  <a:schemeClr val="hlink"/>
                </a:solidFill>
                <a:hlinkClick r:id="rId4"/>
              </a:rPr>
              <a:t>Data Visualization 101</a:t>
            </a:r>
            <a:endParaRPr/>
          </a:p>
        </p:txBody>
      </p:sp>
      <p:pic>
        <p:nvPicPr>
          <p:cNvPr descr="A sketch of nested dolls, where the smallest doll is labeled &quot;assessment&quot;, the next largest doll is labeled &quot;modules&quot;, and the largest doll is labeled &quot;framework.&quot;" id="207" name="Google Shape;207;p26" title="visual for Instructional Modules"/>
          <p:cNvPicPr preferRelativeResize="0"/>
          <p:nvPr/>
        </p:nvPicPr>
        <p:blipFill>
          <a:blip r:embed="rId5">
            <a:alphaModFix/>
          </a:blip>
          <a:stretch>
            <a:fillRect/>
          </a:stretch>
        </p:blipFill>
        <p:spPr>
          <a:xfrm>
            <a:off x="5272075" y="793575"/>
            <a:ext cx="3134101" cy="4115974"/>
          </a:xfrm>
          <a:prstGeom prst="rect">
            <a:avLst/>
          </a:prstGeom>
          <a:noFill/>
          <a:ln cap="flat" cmpd="sng" w="19050">
            <a:solidFill>
              <a:schemeClr val="dk2"/>
            </a:solidFill>
            <a:prstDash val="solid"/>
            <a:round/>
            <a:headEnd len="sm" w="sm" type="none"/>
            <a:tailEnd len="sm" w="sm" type="none"/>
          </a:ln>
        </p:spPr>
      </p:pic>
      <p:sp>
        <p:nvSpPr>
          <p:cNvPr id="208" name="Google Shape;208;p26"/>
          <p:cNvSpPr/>
          <p:nvPr/>
        </p:nvSpPr>
        <p:spPr>
          <a:xfrm>
            <a:off x="7658950" y="213850"/>
            <a:ext cx="1274700" cy="1211700"/>
          </a:xfrm>
          <a:prstGeom prst="star5">
            <a:avLst>
              <a:gd fmla="val 19098" name="adj"/>
              <a:gd fmla="val 105146" name="hf"/>
              <a:gd fmla="val 110557" name="vf"/>
            </a:avLst>
          </a:prstGeom>
          <a:solidFill>
            <a:srgbClr val="FFF2CC"/>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09" name="Google Shape;209;p26"/>
          <p:cNvSpPr txBox="1"/>
          <p:nvPr/>
        </p:nvSpPr>
        <p:spPr>
          <a:xfrm>
            <a:off x="7658950" y="614025"/>
            <a:ext cx="1274700" cy="49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dk1"/>
                </a:solidFill>
              </a:rPr>
              <a:t>Lightning talk tomorrow</a:t>
            </a:r>
            <a:endParaRPr b="1" sz="10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Examples Repository</a:t>
            </a:r>
            <a:endParaRPr/>
          </a:p>
        </p:txBody>
      </p:sp>
      <p:sp>
        <p:nvSpPr>
          <p:cNvPr id="215" name="Google Shape;215;p27"/>
          <p:cNvSpPr txBox="1"/>
          <p:nvPr>
            <p:ph idx="1" type="body"/>
          </p:nvPr>
        </p:nvSpPr>
        <p:spPr>
          <a:xfrm>
            <a:off x="311700" y="1152475"/>
            <a:ext cx="37584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Visualization instruction is based on examples of visualizations and datasets that have certain properties</a:t>
            </a:r>
            <a:endParaRPr/>
          </a:p>
          <a:p>
            <a:pPr indent="-342900" lvl="0" marL="457200" rtl="0" algn="l">
              <a:spcBef>
                <a:spcPts val="1000"/>
              </a:spcBef>
              <a:spcAft>
                <a:spcPts val="0"/>
              </a:spcAft>
              <a:buSzPts val="1800"/>
              <a:buChar char="●"/>
            </a:pPr>
            <a:r>
              <a:rPr lang="en"/>
              <a:t>Looking for examples can be a major barrier to teaching</a:t>
            </a:r>
            <a:endParaRPr/>
          </a:p>
          <a:p>
            <a:pPr indent="-342900" lvl="0" marL="457200" rtl="0" algn="l">
              <a:spcBef>
                <a:spcPts val="1000"/>
              </a:spcBef>
              <a:spcAft>
                <a:spcPts val="1000"/>
              </a:spcAft>
              <a:buSzPts val="1800"/>
              <a:buChar char="●"/>
            </a:pPr>
            <a:r>
              <a:rPr lang="en"/>
              <a:t>Want a place to find and share examples, including annotations about what makes them useful for teaching</a:t>
            </a:r>
            <a:endParaRPr/>
          </a:p>
        </p:txBody>
      </p:sp>
      <p:pic>
        <p:nvPicPr>
          <p:cNvPr id="216" name="Google Shape;216;p27"/>
          <p:cNvPicPr preferRelativeResize="0"/>
          <p:nvPr/>
        </p:nvPicPr>
        <p:blipFill>
          <a:blip r:embed="rId3">
            <a:alphaModFix/>
          </a:blip>
          <a:stretch>
            <a:fillRect/>
          </a:stretch>
        </p:blipFill>
        <p:spPr>
          <a:xfrm>
            <a:off x="4307400" y="843875"/>
            <a:ext cx="4670597" cy="3469763"/>
          </a:xfrm>
          <a:prstGeom prst="rect">
            <a:avLst/>
          </a:prstGeom>
          <a:noFill/>
          <a:ln>
            <a:noFill/>
          </a:ln>
        </p:spPr>
      </p:pic>
      <p:sp>
        <p:nvSpPr>
          <p:cNvPr id="217" name="Google Shape;217;p27"/>
          <p:cNvSpPr txBox="1"/>
          <p:nvPr/>
        </p:nvSpPr>
        <p:spPr>
          <a:xfrm>
            <a:off x="4396686" y="4388449"/>
            <a:ext cx="4974000" cy="30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Teach Viz by Example repository</a:t>
            </a:r>
            <a:r>
              <a:rPr lang="en"/>
              <a:t> </a:t>
            </a:r>
            <a:endParaRPr/>
          </a:p>
        </p:txBody>
      </p:sp>
      <p:sp>
        <p:nvSpPr>
          <p:cNvPr id="218" name="Google Shape;218;p27"/>
          <p:cNvSpPr/>
          <p:nvPr/>
        </p:nvSpPr>
        <p:spPr>
          <a:xfrm>
            <a:off x="7658950" y="213850"/>
            <a:ext cx="1274700" cy="1211700"/>
          </a:xfrm>
          <a:prstGeom prst="star5">
            <a:avLst>
              <a:gd fmla="val 19098" name="adj"/>
              <a:gd fmla="val 105146" name="hf"/>
              <a:gd fmla="val 110557" name="vf"/>
            </a:avLst>
          </a:prstGeom>
          <a:solidFill>
            <a:srgbClr val="FFF2CC"/>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19" name="Google Shape;219;p27"/>
          <p:cNvSpPr txBox="1"/>
          <p:nvPr/>
        </p:nvSpPr>
        <p:spPr>
          <a:xfrm>
            <a:off x="7658950" y="614025"/>
            <a:ext cx="1274700" cy="49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dk1"/>
                </a:solidFill>
              </a:rPr>
              <a:t>Lightning talk tomorrow</a:t>
            </a:r>
            <a:endParaRPr b="1" sz="10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Communication and Community Organization</a:t>
            </a:r>
            <a:endParaRPr/>
          </a:p>
        </p:txBody>
      </p:sp>
      <p:sp>
        <p:nvSpPr>
          <p:cNvPr id="225" name="Google Shape;225;p28"/>
          <p:cNvSpPr txBox="1"/>
          <p:nvPr>
            <p:ph idx="1" type="body"/>
          </p:nvPr>
        </p:nvSpPr>
        <p:spPr>
          <a:xfrm>
            <a:off x="311700" y="1152475"/>
            <a:ext cx="4857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u="sng">
                <a:solidFill>
                  <a:schemeClr val="hlink"/>
                </a:solidFill>
                <a:hlinkClick r:id="rId3"/>
              </a:rPr>
              <a:t>Website</a:t>
            </a:r>
            <a:endParaRPr/>
          </a:p>
          <a:p>
            <a:pPr indent="-342900" lvl="0" marL="457200" rtl="0" algn="l">
              <a:spcBef>
                <a:spcPts val="1000"/>
              </a:spcBef>
              <a:spcAft>
                <a:spcPts val="0"/>
              </a:spcAft>
              <a:buSzPts val="1800"/>
              <a:buChar char="●"/>
            </a:pPr>
            <a:r>
              <a:rPr lang="en" u="sng">
                <a:solidFill>
                  <a:schemeClr val="hlink"/>
                </a:solidFill>
                <a:hlinkClick r:id="rId4"/>
              </a:rPr>
              <a:t>Mailing list</a:t>
            </a:r>
            <a:endParaRPr/>
          </a:p>
          <a:p>
            <a:pPr indent="-342900" lvl="0" marL="457200" rtl="0" algn="l">
              <a:spcBef>
                <a:spcPts val="1000"/>
              </a:spcBef>
              <a:spcAft>
                <a:spcPts val="0"/>
              </a:spcAft>
              <a:buSzPts val="1800"/>
              <a:buChar char="●"/>
            </a:pPr>
            <a:r>
              <a:rPr lang="en" u="sng">
                <a:solidFill>
                  <a:schemeClr val="hlink"/>
                </a:solidFill>
                <a:hlinkClick r:id="rId5"/>
              </a:rPr>
              <a:t>Slack</a:t>
            </a:r>
            <a:endParaRPr/>
          </a:p>
          <a:p>
            <a:pPr indent="-342900" lvl="0" marL="457200" rtl="0" algn="l">
              <a:spcBef>
                <a:spcPts val="1000"/>
              </a:spcBef>
              <a:spcAft>
                <a:spcPts val="0"/>
              </a:spcAft>
              <a:buSzPts val="1800"/>
              <a:buChar char="●"/>
            </a:pPr>
            <a:r>
              <a:rPr lang="en" u="sng">
                <a:solidFill>
                  <a:schemeClr val="hlink"/>
                </a:solidFill>
                <a:hlinkClick r:id="rId6"/>
              </a:rPr>
              <a:t>YouTube</a:t>
            </a:r>
            <a:endParaRPr/>
          </a:p>
          <a:p>
            <a:pPr indent="-342900" lvl="0" marL="457200" rtl="0" algn="l">
              <a:spcBef>
                <a:spcPts val="1000"/>
              </a:spcBef>
              <a:spcAft>
                <a:spcPts val="1000"/>
              </a:spcAft>
              <a:buSzPts val="1800"/>
              <a:buChar char="●"/>
            </a:pPr>
            <a:r>
              <a:rPr lang="en"/>
              <a:t>Public events </a:t>
            </a:r>
            <a:br>
              <a:rPr lang="en"/>
            </a:br>
            <a:r>
              <a:rPr lang="en"/>
              <a:t>(e.g., Viz and Tells, Symposium)</a:t>
            </a:r>
            <a:endParaRPr/>
          </a:p>
        </p:txBody>
      </p:sp>
      <p:pic>
        <p:nvPicPr>
          <p:cNvPr id="226" name="Google Shape;226;p28"/>
          <p:cNvPicPr preferRelativeResize="0"/>
          <p:nvPr/>
        </p:nvPicPr>
        <p:blipFill>
          <a:blip r:embed="rId7">
            <a:alphaModFix/>
          </a:blip>
          <a:stretch>
            <a:fillRect/>
          </a:stretch>
        </p:blipFill>
        <p:spPr>
          <a:xfrm>
            <a:off x="4769774" y="1170125"/>
            <a:ext cx="3737823" cy="398338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9"/>
          <p:cNvSpPr txBox="1"/>
          <p:nvPr>
            <p:ph type="title"/>
          </p:nvPr>
        </p:nvSpPr>
        <p:spPr>
          <a:xfrm>
            <a:off x="4731850" y="2001300"/>
            <a:ext cx="2603700" cy="1140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Reflections</a:t>
            </a:r>
            <a:endParaRPr/>
          </a:p>
        </p:txBody>
      </p:sp>
      <p:sp>
        <p:nvSpPr>
          <p:cNvPr id="232" name="Google Shape;232;p29"/>
          <p:cNvSpPr/>
          <p:nvPr/>
        </p:nvSpPr>
        <p:spPr>
          <a:xfrm>
            <a:off x="0" y="0"/>
            <a:ext cx="29346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3" name="Google Shape;233;p29"/>
          <p:cNvPicPr preferRelativeResize="0"/>
          <p:nvPr/>
        </p:nvPicPr>
        <p:blipFill>
          <a:blip r:embed="rId3">
            <a:alphaModFix/>
          </a:blip>
          <a:stretch>
            <a:fillRect/>
          </a:stretch>
        </p:blipFill>
        <p:spPr>
          <a:xfrm>
            <a:off x="404552" y="1610775"/>
            <a:ext cx="2125503" cy="1921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Ongoing challenges</a:t>
            </a:r>
            <a:endParaRPr/>
          </a:p>
        </p:txBody>
      </p:sp>
      <p:sp>
        <p:nvSpPr>
          <p:cNvPr id="239" name="Google Shape;239;p30"/>
          <p:cNvSpPr txBox="1"/>
          <p:nvPr>
            <p:ph idx="1" type="body"/>
          </p:nvPr>
        </p:nvSpPr>
        <p:spPr>
          <a:xfrm>
            <a:off x="311700" y="1722050"/>
            <a:ext cx="5867400" cy="2437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Connections to public institutions</a:t>
            </a:r>
            <a:endParaRPr/>
          </a:p>
          <a:p>
            <a:pPr indent="-342900" lvl="0" marL="457200" rtl="0" algn="l">
              <a:spcBef>
                <a:spcPts val="1600"/>
              </a:spcBef>
              <a:spcAft>
                <a:spcPts val="0"/>
              </a:spcAft>
              <a:buSzPts val="1800"/>
              <a:buChar char="●"/>
            </a:pPr>
            <a:r>
              <a:rPr lang="en"/>
              <a:t>Collaborations with other groups</a:t>
            </a:r>
            <a:endParaRPr/>
          </a:p>
          <a:p>
            <a:pPr indent="-342900" lvl="0" marL="457200" rtl="0" algn="l">
              <a:spcBef>
                <a:spcPts val="1600"/>
              </a:spcBef>
              <a:spcAft>
                <a:spcPts val="0"/>
              </a:spcAft>
              <a:buSzPts val="1800"/>
              <a:buChar char="●"/>
            </a:pPr>
            <a:r>
              <a:rPr lang="en"/>
              <a:t>Reserving/protecting time for this work</a:t>
            </a:r>
            <a:endParaRPr/>
          </a:p>
          <a:p>
            <a:pPr indent="-342900" lvl="0" marL="457200" rtl="0" algn="l">
              <a:spcBef>
                <a:spcPts val="1600"/>
              </a:spcBef>
              <a:spcAft>
                <a:spcPts val="0"/>
              </a:spcAft>
              <a:buSzPts val="1800"/>
              <a:buChar char="●"/>
            </a:pPr>
            <a:r>
              <a:rPr lang="en"/>
              <a:t>Supporting the individual projects of the fellows</a:t>
            </a:r>
            <a:endParaRPr sz="1000"/>
          </a:p>
          <a:p>
            <a:pPr indent="0" lvl="0" marL="0" rtl="0" algn="l">
              <a:spcBef>
                <a:spcPts val="1600"/>
              </a:spcBef>
              <a:spcAft>
                <a:spcPts val="16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Lessons learned</a:t>
            </a:r>
            <a:endParaRPr/>
          </a:p>
        </p:txBody>
      </p:sp>
      <p:sp>
        <p:nvSpPr>
          <p:cNvPr id="245" name="Google Shape;245;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No pandemic</a:t>
            </a:r>
            <a:endParaRPr/>
          </a:p>
          <a:p>
            <a:pPr indent="-342900" lvl="0" marL="457200" rtl="0" algn="l">
              <a:spcBef>
                <a:spcPts val="1000"/>
              </a:spcBef>
              <a:spcAft>
                <a:spcPts val="0"/>
              </a:spcAft>
              <a:buSzPts val="1800"/>
              <a:buChar char="●"/>
            </a:pPr>
            <a:r>
              <a:rPr lang="en"/>
              <a:t>Build connections - learn from each other</a:t>
            </a:r>
            <a:endParaRPr/>
          </a:p>
          <a:p>
            <a:pPr indent="-342900" lvl="0" marL="457200" rtl="0" algn="l">
              <a:spcBef>
                <a:spcPts val="1000"/>
              </a:spcBef>
              <a:spcAft>
                <a:spcPts val="0"/>
              </a:spcAft>
              <a:buSzPts val="1800"/>
              <a:buChar char="●"/>
            </a:pPr>
            <a:r>
              <a:rPr lang="en"/>
              <a:t>Accessibility</a:t>
            </a:r>
            <a:endParaRPr/>
          </a:p>
          <a:p>
            <a:pPr indent="-342900" lvl="0" marL="457200" rtl="0" algn="l">
              <a:spcBef>
                <a:spcPts val="1000"/>
              </a:spcBef>
              <a:spcAft>
                <a:spcPts val="0"/>
              </a:spcAft>
              <a:buSzPts val="1800"/>
              <a:buChar char="●"/>
            </a:pPr>
            <a:r>
              <a:rPr lang="en"/>
              <a:t>Didn’t necessarily accomplish everything we wanted, but did react flexibly and work with fellows to decide priorities</a:t>
            </a:r>
            <a:endParaRPr/>
          </a:p>
          <a:p>
            <a:pPr indent="-342900" lvl="0" marL="457200" rtl="0" algn="l">
              <a:spcBef>
                <a:spcPts val="1000"/>
              </a:spcBef>
              <a:spcAft>
                <a:spcPts val="1000"/>
              </a:spcAft>
              <a:buSzPts val="1800"/>
              <a:buChar char="●"/>
            </a:pPr>
            <a:r>
              <a:rPr lang="en"/>
              <a:t>Position turnover will affect people’s abilities, but the grant may also be encouraging people to grow in new ways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steps</a:t>
            </a:r>
            <a:endParaRPr/>
          </a:p>
        </p:txBody>
      </p:sp>
      <p:sp>
        <p:nvSpPr>
          <p:cNvPr id="251" name="Google Shape;251;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Join us for the Viz and Tell (tomorrow, 9-9:50am Pacific, 12-12:50pm Eastern)</a:t>
            </a:r>
            <a:endParaRPr/>
          </a:p>
          <a:p>
            <a:pPr indent="-342900" lvl="0" marL="457200" rtl="0" algn="l">
              <a:spcBef>
                <a:spcPts val="1600"/>
              </a:spcBef>
              <a:spcAft>
                <a:spcPts val="0"/>
              </a:spcAft>
              <a:buSzPts val="1800"/>
              <a:buChar char="●"/>
            </a:pPr>
            <a:r>
              <a:rPr lang="en"/>
              <a:t>Instructional modules are live</a:t>
            </a:r>
            <a:endParaRPr/>
          </a:p>
          <a:p>
            <a:pPr indent="-317500" lvl="1" marL="914400" rtl="0" algn="l">
              <a:spcBef>
                <a:spcPts val="1600"/>
              </a:spcBef>
              <a:spcAft>
                <a:spcPts val="0"/>
              </a:spcAft>
              <a:buSzPts val="1400"/>
              <a:buChar char="○"/>
            </a:pPr>
            <a:r>
              <a:rPr lang="en" u="sng">
                <a:solidFill>
                  <a:schemeClr val="hlink"/>
                </a:solidFill>
                <a:hlinkClick r:id="rId3"/>
              </a:rPr>
              <a:t>Data Visualization 101</a:t>
            </a:r>
            <a:endParaRPr/>
          </a:p>
          <a:p>
            <a:pPr indent="-317500" lvl="1" marL="914400" rtl="0" algn="l">
              <a:spcBef>
                <a:spcPts val="1600"/>
              </a:spcBef>
              <a:spcAft>
                <a:spcPts val="1600"/>
              </a:spcAft>
              <a:buSzPts val="1400"/>
              <a:buChar char="○"/>
            </a:pPr>
            <a:r>
              <a:rPr lang="en" u="sng">
                <a:solidFill>
                  <a:schemeClr val="hlink"/>
                </a:solidFill>
                <a:hlinkClick r:id="rId4"/>
              </a:rPr>
              <a:t>Ethics in Data Visualization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457201" y="205979"/>
            <a:ext cx="8229600" cy="857400"/>
          </a:xfrm>
          <a:prstGeom prst="rect">
            <a:avLst/>
          </a:prstGeom>
          <a:noFill/>
          <a:ln>
            <a:noFill/>
          </a:ln>
        </p:spPr>
        <p:txBody>
          <a:bodyPr anchorCtr="0" anchor="ctr" bIns="45150" lIns="90325" spcFirstLastPara="1" rIns="90325" wrap="square" tIns="45150">
            <a:noAutofit/>
          </a:bodyPr>
          <a:lstStyle/>
          <a:p>
            <a:pPr indent="0" lvl="0" marL="0" rtl="0" algn="ctr">
              <a:spcBef>
                <a:spcPts val="0"/>
              </a:spcBef>
              <a:spcAft>
                <a:spcPts val="0"/>
              </a:spcAft>
              <a:buClr>
                <a:schemeClr val="dk1"/>
              </a:buClr>
              <a:buSzPts val="4400"/>
              <a:buFont typeface="Calibri"/>
              <a:buNone/>
            </a:pPr>
            <a:r>
              <a:rPr lang="en"/>
              <a:t>Co-Investigators</a:t>
            </a:r>
            <a:endParaRPr/>
          </a:p>
        </p:txBody>
      </p:sp>
      <p:pic>
        <p:nvPicPr>
          <p:cNvPr id="71" name="Google Shape;71;p15"/>
          <p:cNvPicPr preferRelativeResize="0"/>
          <p:nvPr/>
        </p:nvPicPr>
        <p:blipFill rotWithShape="1">
          <a:blip r:embed="rId3">
            <a:alphaModFix/>
          </a:blip>
          <a:srcRect b="0" l="0" r="0" t="0"/>
          <a:stretch/>
        </p:blipFill>
        <p:spPr>
          <a:xfrm>
            <a:off x="753059" y="1100783"/>
            <a:ext cx="1428377" cy="1428749"/>
          </a:xfrm>
          <a:prstGeom prst="rect">
            <a:avLst/>
          </a:prstGeom>
          <a:noFill/>
          <a:ln>
            <a:noFill/>
          </a:ln>
        </p:spPr>
      </p:pic>
      <p:sp>
        <p:nvSpPr>
          <p:cNvPr id="72" name="Google Shape;72;p15"/>
          <p:cNvSpPr txBox="1"/>
          <p:nvPr/>
        </p:nvSpPr>
        <p:spPr>
          <a:xfrm>
            <a:off x="753058" y="2794473"/>
            <a:ext cx="2245500" cy="9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1800" u="none" cap="none" strike="noStrike">
                <a:solidFill>
                  <a:schemeClr val="dk1"/>
                </a:solidFill>
                <a:latin typeface="Calibri"/>
                <a:ea typeface="Calibri"/>
                <a:cs typeface="Calibri"/>
                <a:sym typeface="Calibri"/>
              </a:rPr>
              <a:t>Justin Joque</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 sz="1800">
                <a:solidFill>
                  <a:schemeClr val="dk1"/>
                </a:solidFill>
                <a:latin typeface="Calibri"/>
                <a:ea typeface="Calibri"/>
                <a:cs typeface="Calibri"/>
                <a:sym typeface="Calibri"/>
              </a:rPr>
              <a:t>Visualization Librarian</a:t>
            </a:r>
            <a:endParaRPr sz="1100"/>
          </a:p>
          <a:p>
            <a:pPr indent="0" lvl="0" marL="0" marR="0" rtl="0" algn="l">
              <a:spcBef>
                <a:spcPts val="0"/>
              </a:spcBef>
              <a:spcAft>
                <a:spcPts val="0"/>
              </a:spcAft>
              <a:buNone/>
            </a:pPr>
            <a:r>
              <a:rPr lang="en" sz="1800">
                <a:solidFill>
                  <a:schemeClr val="dk1"/>
                </a:solidFill>
                <a:latin typeface="Calibri"/>
                <a:ea typeface="Calibri"/>
                <a:cs typeface="Calibri"/>
                <a:sym typeface="Calibri"/>
              </a:rPr>
              <a:t>University of Michigan</a:t>
            </a:r>
            <a:endParaRPr sz="1100"/>
          </a:p>
        </p:txBody>
      </p:sp>
      <p:pic>
        <p:nvPicPr>
          <p:cNvPr id="73" name="Google Shape;73;p15"/>
          <p:cNvPicPr preferRelativeResize="0"/>
          <p:nvPr/>
        </p:nvPicPr>
        <p:blipFill rotWithShape="1">
          <a:blip r:embed="rId4">
            <a:alphaModFix/>
          </a:blip>
          <a:srcRect b="0" l="0" r="0" t="-230"/>
          <a:stretch/>
        </p:blipFill>
        <p:spPr>
          <a:xfrm>
            <a:off x="3725519" y="1100782"/>
            <a:ext cx="1428378" cy="1428750"/>
          </a:xfrm>
          <a:prstGeom prst="rect">
            <a:avLst/>
          </a:prstGeom>
          <a:noFill/>
          <a:ln>
            <a:noFill/>
          </a:ln>
        </p:spPr>
      </p:pic>
      <p:sp>
        <p:nvSpPr>
          <p:cNvPr id="74" name="Google Shape;74;p15"/>
          <p:cNvSpPr txBox="1"/>
          <p:nvPr/>
        </p:nvSpPr>
        <p:spPr>
          <a:xfrm>
            <a:off x="3725519" y="2793490"/>
            <a:ext cx="2068800" cy="1177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Angela Zoss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 sz="1800">
                <a:solidFill>
                  <a:schemeClr val="dk1"/>
                </a:solidFill>
                <a:latin typeface="Calibri"/>
                <a:ea typeface="Calibri"/>
                <a:cs typeface="Calibri"/>
                <a:sym typeface="Calibri"/>
              </a:rPr>
              <a:t>Assessment &amp; Data</a:t>
            </a:r>
            <a:endParaRPr sz="1100"/>
          </a:p>
          <a:p>
            <a:pPr indent="0" lvl="0" marL="0" marR="0" rtl="0" algn="l">
              <a:spcBef>
                <a:spcPts val="0"/>
              </a:spcBef>
              <a:spcAft>
                <a:spcPts val="0"/>
              </a:spcAft>
              <a:buNone/>
            </a:pPr>
            <a:r>
              <a:rPr lang="en" sz="1800">
                <a:solidFill>
                  <a:schemeClr val="dk1"/>
                </a:solidFill>
                <a:latin typeface="Calibri"/>
                <a:ea typeface="Calibri"/>
                <a:cs typeface="Calibri"/>
                <a:sym typeface="Calibri"/>
              </a:rPr>
              <a:t>Visualization Analyst</a:t>
            </a:r>
            <a:endParaRPr sz="1100"/>
          </a:p>
          <a:p>
            <a:pPr indent="0" lvl="0" marL="0" marR="0" rtl="0" algn="l">
              <a:spcBef>
                <a:spcPts val="0"/>
              </a:spcBef>
              <a:spcAft>
                <a:spcPts val="0"/>
              </a:spcAft>
              <a:buNone/>
            </a:pPr>
            <a:r>
              <a:rPr lang="en" sz="1800">
                <a:solidFill>
                  <a:schemeClr val="dk1"/>
                </a:solidFill>
                <a:latin typeface="Calibri"/>
                <a:ea typeface="Calibri"/>
                <a:cs typeface="Calibri"/>
                <a:sym typeface="Calibri"/>
              </a:rPr>
              <a:t>Duke University</a:t>
            </a:r>
            <a:endParaRPr sz="1100"/>
          </a:p>
        </p:txBody>
      </p:sp>
      <p:pic>
        <p:nvPicPr>
          <p:cNvPr id="75" name="Google Shape;75;p15"/>
          <p:cNvPicPr preferRelativeResize="0"/>
          <p:nvPr/>
        </p:nvPicPr>
        <p:blipFill rotWithShape="1">
          <a:blip r:embed="rId5">
            <a:alphaModFix/>
          </a:blip>
          <a:srcRect b="0" l="-583" r="0" t="0"/>
          <a:stretch/>
        </p:blipFill>
        <p:spPr>
          <a:xfrm>
            <a:off x="6697981" y="1050280"/>
            <a:ext cx="1428377" cy="1428749"/>
          </a:xfrm>
          <a:prstGeom prst="rect">
            <a:avLst/>
          </a:prstGeom>
          <a:noFill/>
          <a:ln>
            <a:noFill/>
          </a:ln>
        </p:spPr>
      </p:pic>
      <p:sp>
        <p:nvSpPr>
          <p:cNvPr id="76" name="Google Shape;76;p15"/>
          <p:cNvSpPr txBox="1"/>
          <p:nvPr/>
        </p:nvSpPr>
        <p:spPr>
          <a:xfrm>
            <a:off x="6697981" y="2793489"/>
            <a:ext cx="2247000" cy="1177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Andy Rutkowski</a:t>
            </a:r>
            <a:endParaRPr sz="1100"/>
          </a:p>
          <a:p>
            <a:pPr indent="0" lvl="0" marL="0" marR="0" rtl="0" algn="l">
              <a:spcBef>
                <a:spcPts val="0"/>
              </a:spcBef>
              <a:spcAft>
                <a:spcPts val="0"/>
              </a:spcAft>
              <a:buNone/>
            </a:pPr>
            <a:r>
              <a:rPr lang="en" sz="1800">
                <a:solidFill>
                  <a:schemeClr val="dk1"/>
                </a:solidFill>
                <a:latin typeface="Calibri"/>
                <a:ea typeface="Calibri"/>
                <a:cs typeface="Calibri"/>
                <a:sym typeface="Calibri"/>
              </a:rPr>
              <a:t>Visualization Librarian</a:t>
            </a:r>
            <a:endParaRPr sz="1100"/>
          </a:p>
          <a:p>
            <a:pPr indent="0" lvl="0" marL="0" marR="0" rtl="0" algn="l">
              <a:spcBef>
                <a:spcPts val="0"/>
              </a:spcBef>
              <a:spcAft>
                <a:spcPts val="0"/>
              </a:spcAft>
              <a:buNone/>
            </a:pPr>
            <a:r>
              <a:rPr lang="en" sz="1800">
                <a:solidFill>
                  <a:schemeClr val="dk1"/>
                </a:solidFill>
                <a:latin typeface="Calibri"/>
                <a:ea typeface="Calibri"/>
                <a:cs typeface="Calibri"/>
                <a:sym typeface="Calibri"/>
              </a:rPr>
              <a:t>University of Southern</a:t>
            </a:r>
            <a:endParaRPr sz="1100"/>
          </a:p>
          <a:p>
            <a:pPr indent="0" lvl="0" marL="0" marR="0" rtl="0" algn="l">
              <a:spcBef>
                <a:spcPts val="0"/>
              </a:spcBef>
              <a:spcAft>
                <a:spcPts val="0"/>
              </a:spcAft>
              <a:buNone/>
            </a:pPr>
            <a:r>
              <a:rPr lang="en" sz="1800">
                <a:solidFill>
                  <a:schemeClr val="dk1"/>
                </a:solidFill>
                <a:latin typeface="Calibri"/>
                <a:ea typeface="Calibri"/>
                <a:cs typeface="Calibri"/>
                <a:sym typeface="Calibri"/>
              </a:rPr>
              <a:t>California</a:t>
            </a:r>
            <a:endParaRPr sz="1100"/>
          </a:p>
        </p:txBody>
      </p:sp>
      <p:sp>
        <p:nvSpPr>
          <p:cNvPr id="77" name="Google Shape;77;p15"/>
          <p:cNvSpPr/>
          <p:nvPr/>
        </p:nvSpPr>
        <p:spPr>
          <a:xfrm>
            <a:off x="0" y="4351734"/>
            <a:ext cx="9144000" cy="7917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78" name="Google Shape;78;p15"/>
          <p:cNvPicPr preferRelativeResize="0"/>
          <p:nvPr>
            <p:ph idx="2" type="pic"/>
          </p:nvPr>
        </p:nvPicPr>
        <p:blipFill rotWithShape="1">
          <a:blip r:embed="rId6">
            <a:alphaModFix/>
          </a:blip>
          <a:srcRect b="0" l="0" r="0" t="0"/>
          <a:stretch/>
        </p:blipFill>
        <p:spPr>
          <a:xfrm>
            <a:off x="137160" y="4457700"/>
            <a:ext cx="615900" cy="555600"/>
          </a:xfrm>
          <a:prstGeom prst="rect">
            <a:avLst/>
          </a:prstGeom>
          <a:noFill/>
          <a:ln cap="flat" cmpd="sng" w="9525">
            <a:solidFill>
              <a:schemeClr val="lt2"/>
            </a:solidFill>
            <a:prstDash val="solid"/>
            <a:round/>
            <a:headEnd len="sm" w="sm" type="none"/>
            <a:tailEnd len="sm" w="sm" type="none"/>
          </a:ln>
        </p:spPr>
      </p:pic>
      <p:sp>
        <p:nvSpPr>
          <p:cNvPr id="79" name="Google Shape;79;p15"/>
          <p:cNvSpPr txBox="1"/>
          <p:nvPr>
            <p:ph idx="3" type="body"/>
          </p:nvPr>
        </p:nvSpPr>
        <p:spPr>
          <a:xfrm>
            <a:off x="788669" y="4457701"/>
            <a:ext cx="3771900" cy="342900"/>
          </a:xfrm>
          <a:prstGeom prst="rect">
            <a:avLst/>
          </a:prstGeom>
          <a:noFill/>
          <a:ln>
            <a:noFill/>
          </a:ln>
        </p:spPr>
        <p:txBody>
          <a:bodyPr anchorCtr="0" anchor="t" bIns="45150" lIns="90325" spcFirstLastPara="1" rIns="90325" wrap="square" tIns="45150">
            <a:noAutofit/>
          </a:bodyPr>
          <a:lstStyle/>
          <a:p>
            <a:pPr indent="0" lvl="0" marL="0" rtl="0" algn="l">
              <a:lnSpc>
                <a:spcPct val="100000"/>
              </a:lnSpc>
              <a:spcBef>
                <a:spcPts val="0"/>
              </a:spcBef>
              <a:spcAft>
                <a:spcPts val="1600"/>
              </a:spcAft>
              <a:buClr>
                <a:schemeClr val="dk1"/>
              </a:buClr>
              <a:buSzPts val="2100"/>
              <a:buNone/>
            </a:pPr>
            <a:r>
              <a:rPr lang="en"/>
              <a:t>Visualizing the Future Symposia</a:t>
            </a:r>
            <a:endParaRPr/>
          </a:p>
        </p:txBody>
      </p:sp>
      <p:sp>
        <p:nvSpPr>
          <p:cNvPr id="80" name="Google Shape;80;p15"/>
          <p:cNvSpPr txBox="1"/>
          <p:nvPr>
            <p:ph idx="4" type="body"/>
          </p:nvPr>
        </p:nvSpPr>
        <p:spPr>
          <a:xfrm>
            <a:off x="788669" y="4800601"/>
            <a:ext cx="3771900" cy="212700"/>
          </a:xfrm>
          <a:prstGeom prst="rect">
            <a:avLst/>
          </a:prstGeom>
          <a:noFill/>
          <a:ln>
            <a:noFill/>
          </a:ln>
        </p:spPr>
        <p:txBody>
          <a:bodyPr anchorCtr="0" anchor="t" bIns="45150" lIns="90325" spcFirstLastPara="1" rIns="90325" wrap="square" tIns="45150">
            <a:noAutofit/>
          </a:bodyPr>
          <a:lstStyle/>
          <a:p>
            <a:pPr indent="0" lvl="0" marL="0" rtl="0" algn="l">
              <a:lnSpc>
                <a:spcPct val="100000"/>
              </a:lnSpc>
              <a:spcBef>
                <a:spcPts val="0"/>
              </a:spcBef>
              <a:spcAft>
                <a:spcPts val="1600"/>
              </a:spcAft>
              <a:buClr>
                <a:schemeClr val="dk1"/>
              </a:buClr>
              <a:buSzPts val="1100"/>
              <a:buNone/>
            </a:pPr>
            <a:r>
              <a:rPr lang="en" sz="900"/>
              <a:t>An IMLS funded National Forum on Data Visualization in Libraries</a:t>
            </a:r>
            <a:endParaRPr sz="900"/>
          </a:p>
        </p:txBody>
      </p:sp>
      <p:sp>
        <p:nvSpPr>
          <p:cNvPr id="81" name="Google Shape;81;p15"/>
          <p:cNvSpPr txBox="1"/>
          <p:nvPr>
            <p:ph idx="5" type="body"/>
          </p:nvPr>
        </p:nvSpPr>
        <p:spPr>
          <a:xfrm>
            <a:off x="4574285" y="4457701"/>
            <a:ext cx="2599200" cy="680700"/>
          </a:xfrm>
          <a:prstGeom prst="rect">
            <a:avLst/>
          </a:prstGeom>
          <a:noFill/>
          <a:ln>
            <a:noFill/>
          </a:ln>
        </p:spPr>
        <p:txBody>
          <a:bodyPr anchorCtr="0" anchor="t" bIns="45150" lIns="90325" spcFirstLastPara="1" rIns="90325" wrap="square" tIns="45150">
            <a:noAutofit/>
          </a:bodyPr>
          <a:lstStyle/>
          <a:p>
            <a:pPr indent="0" lvl="0" marL="0" rtl="0" algn="r">
              <a:lnSpc>
                <a:spcPct val="100000"/>
              </a:lnSpc>
              <a:spcBef>
                <a:spcPts val="0"/>
              </a:spcBef>
              <a:spcAft>
                <a:spcPts val="1600"/>
              </a:spcAft>
              <a:buClr>
                <a:schemeClr val="dk1"/>
              </a:buClr>
              <a:buSzPts val="1100"/>
              <a:buNone/>
            </a:pPr>
            <a:r>
              <a:rPr lang="en" sz="1000"/>
              <a:t>This project was made possible in part by </a:t>
            </a:r>
            <a:br>
              <a:rPr lang="en" sz="1000"/>
            </a:br>
            <a:r>
              <a:rPr lang="en" sz="1000"/>
              <a:t>the </a:t>
            </a:r>
            <a:r>
              <a:rPr lang="en" sz="1000" u="sng">
                <a:solidFill>
                  <a:schemeClr val="hlink"/>
                </a:solidFill>
                <a:hlinkClick r:id="rId7"/>
              </a:rPr>
              <a:t>Institute of Museum and Library Services</a:t>
            </a:r>
            <a:r>
              <a:rPr lang="en" sz="1000"/>
              <a:t>, RE-73-18-0059-18.</a:t>
            </a:r>
            <a:endParaRPr sz="1000"/>
          </a:p>
        </p:txBody>
      </p:sp>
      <p:pic>
        <p:nvPicPr>
          <p:cNvPr id="82" name="Google Shape;82;p15"/>
          <p:cNvPicPr preferRelativeResize="0"/>
          <p:nvPr>
            <p:ph idx="6" type="pic"/>
          </p:nvPr>
        </p:nvPicPr>
        <p:blipFill rotWithShape="1">
          <a:blip r:embed="rId8">
            <a:alphaModFix/>
          </a:blip>
          <a:srcRect b="139" l="0" r="0" t="149"/>
          <a:stretch/>
        </p:blipFill>
        <p:spPr>
          <a:xfrm>
            <a:off x="7248906" y="4353306"/>
            <a:ext cx="1755600" cy="788700"/>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3"/>
          <p:cNvSpPr txBox="1"/>
          <p:nvPr>
            <p:ph type="title"/>
          </p:nvPr>
        </p:nvSpPr>
        <p:spPr>
          <a:xfrm>
            <a:off x="311700" y="7792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Q&amp;A</a:t>
            </a:r>
            <a:endParaRPr/>
          </a:p>
        </p:txBody>
      </p:sp>
      <p:sp>
        <p:nvSpPr>
          <p:cNvPr id="257" name="Google Shape;257;p33"/>
          <p:cNvSpPr txBox="1"/>
          <p:nvPr/>
        </p:nvSpPr>
        <p:spPr>
          <a:xfrm>
            <a:off x="2338838" y="1923350"/>
            <a:ext cx="1071600" cy="4911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chemeClr val="dk1"/>
                </a:solidFill>
              </a:rPr>
              <a:t>Website:</a:t>
            </a:r>
            <a:endParaRPr b="1"/>
          </a:p>
        </p:txBody>
      </p:sp>
      <p:sp>
        <p:nvSpPr>
          <p:cNvPr id="258" name="Google Shape;258;p33"/>
          <p:cNvSpPr txBox="1"/>
          <p:nvPr/>
        </p:nvSpPr>
        <p:spPr>
          <a:xfrm>
            <a:off x="3377063" y="1923350"/>
            <a:ext cx="3428100" cy="49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u="sng">
                <a:solidFill>
                  <a:schemeClr val="hlink"/>
                </a:solidFill>
                <a:hlinkClick r:id="rId3"/>
              </a:rPr>
              <a:t>https://visualizingthefuture.github.io/</a:t>
            </a:r>
            <a:r>
              <a:rPr lang="en" sz="1600"/>
              <a:t> </a:t>
            </a:r>
            <a:endParaRPr sz="1600"/>
          </a:p>
        </p:txBody>
      </p:sp>
      <p:sp>
        <p:nvSpPr>
          <p:cNvPr id="259" name="Google Shape;259;p33"/>
          <p:cNvSpPr txBox="1"/>
          <p:nvPr/>
        </p:nvSpPr>
        <p:spPr>
          <a:xfrm>
            <a:off x="2338838" y="2434600"/>
            <a:ext cx="1071600" cy="4911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chemeClr val="dk1"/>
                </a:solidFill>
              </a:rPr>
              <a:t>Email: </a:t>
            </a:r>
            <a:endParaRPr b="1"/>
          </a:p>
        </p:txBody>
      </p:sp>
      <p:sp>
        <p:nvSpPr>
          <p:cNvPr id="260" name="Google Shape;260;p33"/>
          <p:cNvSpPr txBox="1"/>
          <p:nvPr/>
        </p:nvSpPr>
        <p:spPr>
          <a:xfrm>
            <a:off x="3377063" y="2434525"/>
            <a:ext cx="3428100" cy="49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u="sng">
                <a:solidFill>
                  <a:schemeClr val="hlink"/>
                </a:solidFill>
                <a:hlinkClick r:id="rId4"/>
              </a:rPr>
              <a:t>visualizingthefuture@umich.edu</a:t>
            </a:r>
            <a:r>
              <a:rPr lang="en" sz="1600"/>
              <a:t> </a:t>
            </a:r>
            <a:endParaRPr sz="1600"/>
          </a:p>
        </p:txBody>
      </p:sp>
      <p:sp>
        <p:nvSpPr>
          <p:cNvPr id="261" name="Google Shape;261;p33"/>
          <p:cNvSpPr/>
          <p:nvPr/>
        </p:nvSpPr>
        <p:spPr>
          <a:xfrm>
            <a:off x="0" y="4351734"/>
            <a:ext cx="9144000" cy="791700"/>
          </a:xfrm>
          <a:prstGeom prst="rect">
            <a:avLst/>
          </a:prstGeom>
          <a:solidFill>
            <a:srgbClr val="EEEEE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62" name="Google Shape;262;p33"/>
          <p:cNvPicPr preferRelativeResize="0"/>
          <p:nvPr/>
        </p:nvPicPr>
        <p:blipFill rotWithShape="1">
          <a:blip r:embed="rId5">
            <a:alphaModFix/>
          </a:blip>
          <a:srcRect b="0" l="0" r="0" t="0"/>
          <a:stretch/>
        </p:blipFill>
        <p:spPr>
          <a:xfrm>
            <a:off x="137160" y="4457700"/>
            <a:ext cx="615900" cy="555600"/>
          </a:xfrm>
          <a:prstGeom prst="rect">
            <a:avLst/>
          </a:prstGeom>
          <a:noFill/>
          <a:ln cap="flat" cmpd="sng" w="9525">
            <a:solidFill>
              <a:srgbClr val="EEEEEE"/>
            </a:solidFill>
            <a:prstDash val="solid"/>
            <a:round/>
            <a:headEnd len="sm" w="sm" type="none"/>
            <a:tailEnd len="sm" w="sm" type="none"/>
          </a:ln>
        </p:spPr>
      </p:pic>
      <p:sp>
        <p:nvSpPr>
          <p:cNvPr id="263" name="Google Shape;263;p33"/>
          <p:cNvSpPr txBox="1"/>
          <p:nvPr/>
        </p:nvSpPr>
        <p:spPr>
          <a:xfrm>
            <a:off x="788669" y="4457701"/>
            <a:ext cx="3771900" cy="342900"/>
          </a:xfrm>
          <a:prstGeom prst="rect">
            <a:avLst/>
          </a:prstGeom>
          <a:noFill/>
          <a:ln>
            <a:noFill/>
          </a:ln>
        </p:spPr>
        <p:txBody>
          <a:bodyPr anchorCtr="0" anchor="t" bIns="45150" lIns="90325" spcFirstLastPara="1" rIns="90325" wrap="square" tIns="45150">
            <a:noAutofit/>
          </a:bodyPr>
          <a:lstStyle/>
          <a:p>
            <a:pPr indent="0" lvl="0" marL="0" rtl="0" algn="l">
              <a:spcBef>
                <a:spcPts val="0"/>
              </a:spcBef>
              <a:spcAft>
                <a:spcPts val="1600"/>
              </a:spcAft>
              <a:buNone/>
            </a:pPr>
            <a:r>
              <a:rPr b="1" lang="en" sz="2100">
                <a:solidFill>
                  <a:srgbClr val="595959"/>
                </a:solidFill>
                <a:latin typeface="Calibri"/>
                <a:ea typeface="Calibri"/>
                <a:cs typeface="Calibri"/>
                <a:sym typeface="Calibri"/>
              </a:rPr>
              <a:t>Visualizing the Future Symposia</a:t>
            </a:r>
            <a:endParaRPr b="1" sz="2100">
              <a:solidFill>
                <a:srgbClr val="595959"/>
              </a:solidFill>
              <a:latin typeface="Calibri"/>
              <a:ea typeface="Calibri"/>
              <a:cs typeface="Calibri"/>
              <a:sym typeface="Calibri"/>
            </a:endParaRPr>
          </a:p>
        </p:txBody>
      </p:sp>
      <p:sp>
        <p:nvSpPr>
          <p:cNvPr id="264" name="Google Shape;264;p33"/>
          <p:cNvSpPr txBox="1"/>
          <p:nvPr/>
        </p:nvSpPr>
        <p:spPr>
          <a:xfrm>
            <a:off x="788669" y="4800601"/>
            <a:ext cx="3771900" cy="212700"/>
          </a:xfrm>
          <a:prstGeom prst="rect">
            <a:avLst/>
          </a:prstGeom>
          <a:noFill/>
          <a:ln>
            <a:noFill/>
          </a:ln>
        </p:spPr>
        <p:txBody>
          <a:bodyPr anchorCtr="0" anchor="t" bIns="45150" lIns="90325" spcFirstLastPara="1" rIns="90325" wrap="square" tIns="45150">
            <a:noAutofit/>
          </a:bodyPr>
          <a:lstStyle/>
          <a:p>
            <a:pPr indent="0" lvl="0" marL="0" rtl="0" algn="l">
              <a:spcBef>
                <a:spcPts val="0"/>
              </a:spcBef>
              <a:spcAft>
                <a:spcPts val="1600"/>
              </a:spcAft>
              <a:buNone/>
            </a:pPr>
            <a:r>
              <a:rPr lang="en" sz="900">
                <a:solidFill>
                  <a:srgbClr val="595959"/>
                </a:solidFill>
              </a:rPr>
              <a:t>An IMLS funded National Forum on Data Visualization in Libraries</a:t>
            </a:r>
            <a:endParaRPr sz="900">
              <a:solidFill>
                <a:srgbClr val="595959"/>
              </a:solidFill>
            </a:endParaRPr>
          </a:p>
        </p:txBody>
      </p:sp>
      <p:sp>
        <p:nvSpPr>
          <p:cNvPr id="265" name="Google Shape;265;p33"/>
          <p:cNvSpPr txBox="1"/>
          <p:nvPr/>
        </p:nvSpPr>
        <p:spPr>
          <a:xfrm>
            <a:off x="4574285" y="4457701"/>
            <a:ext cx="2599200" cy="680700"/>
          </a:xfrm>
          <a:prstGeom prst="rect">
            <a:avLst/>
          </a:prstGeom>
          <a:noFill/>
          <a:ln>
            <a:noFill/>
          </a:ln>
        </p:spPr>
        <p:txBody>
          <a:bodyPr anchorCtr="0" anchor="t" bIns="45150" lIns="90325" spcFirstLastPara="1" rIns="90325" wrap="square" tIns="45150">
            <a:noAutofit/>
          </a:bodyPr>
          <a:lstStyle/>
          <a:p>
            <a:pPr indent="0" lvl="0" marL="0" rtl="0" algn="r">
              <a:spcBef>
                <a:spcPts val="0"/>
              </a:spcBef>
              <a:spcAft>
                <a:spcPts val="1600"/>
              </a:spcAft>
              <a:buNone/>
            </a:pPr>
            <a:r>
              <a:rPr i="1" lang="en" sz="1000">
                <a:solidFill>
                  <a:srgbClr val="595959"/>
                </a:solidFill>
              </a:rPr>
              <a:t>This project was made possible in part by </a:t>
            </a:r>
            <a:br>
              <a:rPr i="1" lang="en" sz="1000">
                <a:solidFill>
                  <a:srgbClr val="595959"/>
                </a:solidFill>
              </a:rPr>
            </a:br>
            <a:r>
              <a:rPr i="1" lang="en" sz="1000">
                <a:solidFill>
                  <a:srgbClr val="595959"/>
                </a:solidFill>
              </a:rPr>
              <a:t>the </a:t>
            </a:r>
            <a:r>
              <a:rPr i="1" lang="en" sz="1000" u="sng">
                <a:solidFill>
                  <a:srgbClr val="1C4587"/>
                </a:solidFill>
                <a:hlinkClick r:id="rId6">
                  <a:extLst>
                    <a:ext uri="{A12FA001-AC4F-418D-AE19-62706E023703}">
                      <ahyp:hlinkClr val="tx"/>
                    </a:ext>
                  </a:extLst>
                </a:hlinkClick>
              </a:rPr>
              <a:t>Institute of Museum and Library Services</a:t>
            </a:r>
            <a:r>
              <a:rPr i="1" lang="en" sz="1000">
                <a:solidFill>
                  <a:srgbClr val="595959"/>
                </a:solidFill>
              </a:rPr>
              <a:t>, RE-73-18-0059-18.</a:t>
            </a:r>
            <a:endParaRPr i="1" sz="1000">
              <a:solidFill>
                <a:srgbClr val="595959"/>
              </a:solidFill>
            </a:endParaRPr>
          </a:p>
        </p:txBody>
      </p:sp>
      <p:pic>
        <p:nvPicPr>
          <p:cNvPr id="266" name="Google Shape;266;p33"/>
          <p:cNvPicPr preferRelativeResize="0"/>
          <p:nvPr/>
        </p:nvPicPr>
        <p:blipFill rotWithShape="1">
          <a:blip r:embed="rId7">
            <a:alphaModFix/>
          </a:blip>
          <a:srcRect b="139" l="0" r="0" t="149"/>
          <a:stretch/>
        </p:blipFill>
        <p:spPr>
          <a:xfrm>
            <a:off x="7248906" y="4353306"/>
            <a:ext cx="1755600" cy="788700"/>
          </a:xfrm>
          <a:prstGeom prst="rect">
            <a:avLst/>
          </a:prstGeom>
          <a:noFill/>
          <a:ln cap="flat" cmpd="sng" w="9525">
            <a:solidFill>
              <a:srgbClr val="EEEEEE"/>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6"/>
          <p:cNvSpPr txBox="1"/>
          <p:nvPr>
            <p:ph type="title"/>
          </p:nvPr>
        </p:nvSpPr>
        <p:spPr>
          <a:xfrm>
            <a:off x="3540900" y="2001300"/>
            <a:ext cx="4840200" cy="1140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 bit of background on</a:t>
            </a:r>
            <a:br>
              <a:rPr lang="en"/>
            </a:br>
            <a:r>
              <a:rPr lang="en"/>
              <a:t>Visualizing the Future</a:t>
            </a:r>
            <a:endParaRPr/>
          </a:p>
        </p:txBody>
      </p:sp>
      <p:sp>
        <p:nvSpPr>
          <p:cNvPr id="88" name="Google Shape;88;p16"/>
          <p:cNvSpPr/>
          <p:nvPr/>
        </p:nvSpPr>
        <p:spPr>
          <a:xfrm>
            <a:off x="0" y="0"/>
            <a:ext cx="29346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 name="Google Shape;89;p16"/>
          <p:cNvPicPr preferRelativeResize="0"/>
          <p:nvPr/>
        </p:nvPicPr>
        <p:blipFill>
          <a:blip r:embed="rId3">
            <a:alphaModFix/>
          </a:blip>
          <a:stretch>
            <a:fillRect/>
          </a:stretch>
        </p:blipFill>
        <p:spPr>
          <a:xfrm>
            <a:off x="404552" y="1610775"/>
            <a:ext cx="2125503" cy="1921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Purpose of the grant</a:t>
            </a:r>
            <a:endParaRPr/>
          </a:p>
        </p:txBody>
      </p:sp>
      <p:sp>
        <p:nvSpPr>
          <p:cNvPr id="95" name="Google Shape;95;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100"/>
              <a:t>Visualizing the Future is a project to develop a literacy-based instructional and research agenda for library and information professionals with the aim to create a community of praxis focused on data visualization.</a:t>
            </a:r>
            <a:endParaRPr sz="2100"/>
          </a:p>
        </p:txBody>
      </p:sp>
      <p:sp>
        <p:nvSpPr>
          <p:cNvPr id="96" name="Google Shape;96;p17"/>
          <p:cNvSpPr/>
          <p:nvPr/>
        </p:nvSpPr>
        <p:spPr>
          <a:xfrm>
            <a:off x="0" y="4351734"/>
            <a:ext cx="9144000" cy="7917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7" name="Google Shape;97;p17"/>
          <p:cNvPicPr preferRelativeResize="0"/>
          <p:nvPr>
            <p:ph idx="2" type="pic"/>
          </p:nvPr>
        </p:nvPicPr>
        <p:blipFill rotWithShape="1">
          <a:blip r:embed="rId3">
            <a:alphaModFix/>
          </a:blip>
          <a:srcRect b="0" l="0" r="0" t="0"/>
          <a:stretch/>
        </p:blipFill>
        <p:spPr>
          <a:xfrm>
            <a:off x="137160" y="4457700"/>
            <a:ext cx="615900" cy="555600"/>
          </a:xfrm>
          <a:prstGeom prst="rect">
            <a:avLst/>
          </a:prstGeom>
          <a:noFill/>
          <a:ln cap="flat" cmpd="sng" w="9525">
            <a:solidFill>
              <a:schemeClr val="lt2"/>
            </a:solidFill>
            <a:prstDash val="solid"/>
            <a:round/>
            <a:headEnd len="sm" w="sm" type="none"/>
            <a:tailEnd len="sm" w="sm" type="none"/>
          </a:ln>
        </p:spPr>
      </p:pic>
      <p:sp>
        <p:nvSpPr>
          <p:cNvPr id="98" name="Google Shape;98;p17"/>
          <p:cNvSpPr txBox="1"/>
          <p:nvPr/>
        </p:nvSpPr>
        <p:spPr>
          <a:xfrm>
            <a:off x="788669" y="4457701"/>
            <a:ext cx="3771900" cy="342900"/>
          </a:xfrm>
          <a:prstGeom prst="rect">
            <a:avLst/>
          </a:prstGeom>
          <a:noFill/>
          <a:ln>
            <a:noFill/>
          </a:ln>
        </p:spPr>
        <p:txBody>
          <a:bodyPr anchorCtr="0" anchor="t" bIns="45150" lIns="90325" spcFirstLastPara="1" rIns="90325" wrap="square" tIns="45150">
            <a:noAutofit/>
          </a:bodyPr>
          <a:lstStyle/>
          <a:p>
            <a:pPr indent="0" lvl="0" marL="0" rtl="0" algn="l">
              <a:spcBef>
                <a:spcPts val="0"/>
              </a:spcBef>
              <a:spcAft>
                <a:spcPts val="1600"/>
              </a:spcAft>
              <a:buNone/>
            </a:pPr>
            <a:r>
              <a:rPr b="1" lang="en" sz="2100">
                <a:solidFill>
                  <a:srgbClr val="595959"/>
                </a:solidFill>
                <a:latin typeface="Calibri"/>
                <a:ea typeface="Calibri"/>
                <a:cs typeface="Calibri"/>
                <a:sym typeface="Calibri"/>
              </a:rPr>
              <a:t>Visualizing the Future Symposia</a:t>
            </a:r>
            <a:endParaRPr b="1" sz="2100">
              <a:solidFill>
                <a:srgbClr val="595959"/>
              </a:solidFill>
              <a:latin typeface="Calibri"/>
              <a:ea typeface="Calibri"/>
              <a:cs typeface="Calibri"/>
              <a:sym typeface="Calibri"/>
            </a:endParaRPr>
          </a:p>
        </p:txBody>
      </p:sp>
      <p:sp>
        <p:nvSpPr>
          <p:cNvPr id="99" name="Google Shape;99;p17"/>
          <p:cNvSpPr txBox="1"/>
          <p:nvPr>
            <p:ph idx="4294967295" type="body"/>
          </p:nvPr>
        </p:nvSpPr>
        <p:spPr>
          <a:xfrm>
            <a:off x="788669" y="4800601"/>
            <a:ext cx="3771900" cy="212700"/>
          </a:xfrm>
          <a:prstGeom prst="rect">
            <a:avLst/>
          </a:prstGeom>
          <a:noFill/>
          <a:ln>
            <a:noFill/>
          </a:ln>
        </p:spPr>
        <p:txBody>
          <a:bodyPr anchorCtr="0" anchor="t" bIns="45150" lIns="90325" spcFirstLastPara="1" rIns="90325" wrap="square" tIns="45150">
            <a:noAutofit/>
          </a:bodyPr>
          <a:lstStyle/>
          <a:p>
            <a:pPr indent="0" lvl="0" marL="0" rtl="0" algn="l">
              <a:lnSpc>
                <a:spcPct val="100000"/>
              </a:lnSpc>
              <a:spcBef>
                <a:spcPts val="0"/>
              </a:spcBef>
              <a:spcAft>
                <a:spcPts val="1600"/>
              </a:spcAft>
              <a:buClr>
                <a:schemeClr val="dk1"/>
              </a:buClr>
              <a:buSzPts val="1100"/>
              <a:buNone/>
            </a:pPr>
            <a:r>
              <a:rPr lang="en" sz="900"/>
              <a:t>An IMLS funded National Forum on Data Visualization in Libraries</a:t>
            </a:r>
            <a:endParaRPr sz="900"/>
          </a:p>
        </p:txBody>
      </p:sp>
      <p:sp>
        <p:nvSpPr>
          <p:cNvPr id="100" name="Google Shape;100;p17"/>
          <p:cNvSpPr txBox="1"/>
          <p:nvPr>
            <p:ph idx="4294967295" type="body"/>
          </p:nvPr>
        </p:nvSpPr>
        <p:spPr>
          <a:xfrm>
            <a:off x="4574285" y="4457701"/>
            <a:ext cx="2599200" cy="680700"/>
          </a:xfrm>
          <a:prstGeom prst="rect">
            <a:avLst/>
          </a:prstGeom>
          <a:noFill/>
          <a:ln>
            <a:noFill/>
          </a:ln>
        </p:spPr>
        <p:txBody>
          <a:bodyPr anchorCtr="0" anchor="t" bIns="45150" lIns="90325" spcFirstLastPara="1" rIns="90325" wrap="square" tIns="45150">
            <a:noAutofit/>
          </a:bodyPr>
          <a:lstStyle/>
          <a:p>
            <a:pPr indent="0" lvl="0" marL="0" rtl="0" algn="r">
              <a:lnSpc>
                <a:spcPct val="100000"/>
              </a:lnSpc>
              <a:spcBef>
                <a:spcPts val="0"/>
              </a:spcBef>
              <a:spcAft>
                <a:spcPts val="1600"/>
              </a:spcAft>
              <a:buClr>
                <a:schemeClr val="dk1"/>
              </a:buClr>
              <a:buSzPts val="1100"/>
              <a:buNone/>
            </a:pPr>
            <a:r>
              <a:rPr i="1" lang="en" sz="1000"/>
              <a:t>This project was made possible in part by </a:t>
            </a:r>
            <a:br>
              <a:rPr i="1" lang="en" sz="1000"/>
            </a:br>
            <a:r>
              <a:rPr i="1" lang="en" sz="1000"/>
              <a:t>the </a:t>
            </a:r>
            <a:r>
              <a:rPr i="1" lang="en" sz="1000" u="sng">
                <a:solidFill>
                  <a:schemeClr val="hlink"/>
                </a:solidFill>
                <a:hlinkClick r:id="rId4"/>
              </a:rPr>
              <a:t>Institute of Museum and Library Services</a:t>
            </a:r>
            <a:r>
              <a:rPr i="1" lang="en" sz="1000"/>
              <a:t>, RE-73-18-0059-18.</a:t>
            </a:r>
            <a:endParaRPr i="1" sz="1000"/>
          </a:p>
        </p:txBody>
      </p:sp>
      <p:pic>
        <p:nvPicPr>
          <p:cNvPr id="101" name="Google Shape;101;p17"/>
          <p:cNvPicPr preferRelativeResize="0"/>
          <p:nvPr>
            <p:ph idx="3" type="pic"/>
          </p:nvPr>
        </p:nvPicPr>
        <p:blipFill rotWithShape="1">
          <a:blip r:embed="rId5">
            <a:alphaModFix/>
          </a:blip>
          <a:srcRect b="139" l="0" r="0" t="149"/>
          <a:stretch/>
        </p:blipFill>
        <p:spPr>
          <a:xfrm>
            <a:off x="7248906" y="4353306"/>
            <a:ext cx="1755600" cy="788700"/>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Advisory Board</a:t>
            </a:r>
            <a:endParaRPr/>
          </a:p>
        </p:txBody>
      </p:sp>
      <p:sp>
        <p:nvSpPr>
          <p:cNvPr id="107" name="Google Shape;107;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23850" lvl="0" marL="457200" rtl="0" algn="l">
              <a:lnSpc>
                <a:spcPct val="110000"/>
              </a:lnSpc>
              <a:spcBef>
                <a:spcPts val="0"/>
              </a:spcBef>
              <a:spcAft>
                <a:spcPts val="0"/>
              </a:spcAft>
              <a:buClr>
                <a:srgbClr val="515151"/>
              </a:buClr>
              <a:buSzPts val="1500"/>
              <a:buChar char="●"/>
            </a:pPr>
            <a:r>
              <a:rPr lang="en" sz="1500">
                <a:solidFill>
                  <a:srgbClr val="515151"/>
                </a:solidFill>
                <a:highlight>
                  <a:srgbClr val="FFFFFF"/>
                </a:highlight>
              </a:rPr>
              <a:t>Nancy Bartlett (University of Michigan)</a:t>
            </a:r>
            <a:endParaRPr sz="1500">
              <a:solidFill>
                <a:srgbClr val="515151"/>
              </a:solidFill>
              <a:highlight>
                <a:srgbClr val="FFFFFF"/>
              </a:highlight>
            </a:endParaRPr>
          </a:p>
          <a:p>
            <a:pPr indent="-323850" lvl="0" marL="457200" rtl="0" algn="l">
              <a:lnSpc>
                <a:spcPct val="110000"/>
              </a:lnSpc>
              <a:spcBef>
                <a:spcPts val="0"/>
              </a:spcBef>
              <a:spcAft>
                <a:spcPts val="0"/>
              </a:spcAft>
              <a:buClr>
                <a:srgbClr val="515151"/>
              </a:buClr>
              <a:buSzPts val="1500"/>
              <a:buChar char="●"/>
            </a:pPr>
            <a:r>
              <a:rPr lang="en" sz="1500">
                <a:solidFill>
                  <a:srgbClr val="515151"/>
                </a:solidFill>
                <a:highlight>
                  <a:srgbClr val="FFFFFF"/>
                </a:highlight>
              </a:rPr>
              <a:t>Marta Brunner, Ph.D. (Skidmore College)</a:t>
            </a:r>
            <a:endParaRPr sz="1500">
              <a:solidFill>
                <a:srgbClr val="515151"/>
              </a:solidFill>
              <a:highlight>
                <a:srgbClr val="FFFFFF"/>
              </a:highlight>
            </a:endParaRPr>
          </a:p>
          <a:p>
            <a:pPr indent="-323850" lvl="0" marL="457200" rtl="0" algn="l">
              <a:lnSpc>
                <a:spcPct val="110000"/>
              </a:lnSpc>
              <a:spcBef>
                <a:spcPts val="0"/>
              </a:spcBef>
              <a:spcAft>
                <a:spcPts val="0"/>
              </a:spcAft>
              <a:buClr>
                <a:srgbClr val="515151"/>
              </a:buClr>
              <a:buSzPts val="1500"/>
              <a:buChar char="●"/>
            </a:pPr>
            <a:r>
              <a:rPr lang="en" sz="1500">
                <a:solidFill>
                  <a:srgbClr val="515151"/>
                </a:solidFill>
                <a:highlight>
                  <a:srgbClr val="FFFFFF"/>
                </a:highlight>
              </a:rPr>
              <a:t>Jonathan Cain (Columbia University)</a:t>
            </a:r>
            <a:endParaRPr sz="1500">
              <a:solidFill>
                <a:srgbClr val="515151"/>
              </a:solidFill>
              <a:highlight>
                <a:srgbClr val="FFFFFF"/>
              </a:highlight>
            </a:endParaRPr>
          </a:p>
          <a:p>
            <a:pPr indent="-323850" lvl="0" marL="457200" rtl="0" algn="l">
              <a:lnSpc>
                <a:spcPct val="110000"/>
              </a:lnSpc>
              <a:spcBef>
                <a:spcPts val="0"/>
              </a:spcBef>
              <a:spcAft>
                <a:spcPts val="0"/>
              </a:spcAft>
              <a:buClr>
                <a:srgbClr val="515151"/>
              </a:buClr>
              <a:buSzPts val="1500"/>
              <a:buChar char="●"/>
            </a:pPr>
            <a:r>
              <a:rPr lang="en" sz="1500">
                <a:solidFill>
                  <a:srgbClr val="515151"/>
                </a:solidFill>
                <a:highlight>
                  <a:srgbClr val="FFFFFF"/>
                </a:highlight>
              </a:rPr>
              <a:t>Makiba Foster (African-American Research Library and Cultural Center, Broward County Florida)</a:t>
            </a:r>
            <a:endParaRPr sz="1500">
              <a:solidFill>
                <a:srgbClr val="515151"/>
              </a:solidFill>
              <a:highlight>
                <a:srgbClr val="FFFFFF"/>
              </a:highlight>
            </a:endParaRPr>
          </a:p>
          <a:p>
            <a:pPr indent="-323850" lvl="0" marL="457200" rtl="0" algn="l">
              <a:lnSpc>
                <a:spcPct val="110000"/>
              </a:lnSpc>
              <a:spcBef>
                <a:spcPts val="0"/>
              </a:spcBef>
              <a:spcAft>
                <a:spcPts val="0"/>
              </a:spcAft>
              <a:buClr>
                <a:srgbClr val="515151"/>
              </a:buClr>
              <a:buSzPts val="1500"/>
              <a:buChar char="●"/>
            </a:pPr>
            <a:r>
              <a:rPr lang="en" sz="1500">
                <a:solidFill>
                  <a:srgbClr val="515151"/>
                </a:solidFill>
                <a:highlight>
                  <a:srgbClr val="FFFFFF"/>
                </a:highlight>
              </a:rPr>
              <a:t>Jason Griffey (National Information Standards Association)</a:t>
            </a:r>
            <a:endParaRPr sz="1500">
              <a:solidFill>
                <a:srgbClr val="515151"/>
              </a:solidFill>
              <a:highlight>
                <a:srgbClr val="FFFFFF"/>
              </a:highlight>
            </a:endParaRPr>
          </a:p>
          <a:p>
            <a:pPr indent="-323850" lvl="0" marL="457200" rtl="0" algn="l">
              <a:lnSpc>
                <a:spcPct val="110000"/>
              </a:lnSpc>
              <a:spcBef>
                <a:spcPts val="0"/>
              </a:spcBef>
              <a:spcAft>
                <a:spcPts val="0"/>
              </a:spcAft>
              <a:buClr>
                <a:srgbClr val="515151"/>
              </a:buClr>
              <a:buSzPts val="1500"/>
              <a:buChar char="●"/>
            </a:pPr>
            <a:r>
              <a:rPr lang="en" sz="1500">
                <a:solidFill>
                  <a:srgbClr val="515151"/>
                </a:solidFill>
                <a:highlight>
                  <a:srgbClr val="FFFFFF"/>
                </a:highlight>
              </a:rPr>
              <a:t>Bergis Jules (Project Director for DocumentNow, Shift Collective)</a:t>
            </a:r>
            <a:endParaRPr sz="1500">
              <a:solidFill>
                <a:srgbClr val="515151"/>
              </a:solidFill>
              <a:highlight>
                <a:srgbClr val="FFFFFF"/>
              </a:highlight>
            </a:endParaRPr>
          </a:p>
          <a:p>
            <a:pPr indent="-323850" lvl="0" marL="457200" rtl="0" algn="l">
              <a:lnSpc>
                <a:spcPct val="110000"/>
              </a:lnSpc>
              <a:spcBef>
                <a:spcPts val="0"/>
              </a:spcBef>
              <a:spcAft>
                <a:spcPts val="0"/>
              </a:spcAft>
              <a:buClr>
                <a:srgbClr val="515151"/>
              </a:buClr>
              <a:buSzPts val="1500"/>
              <a:buChar char="●"/>
            </a:pPr>
            <a:r>
              <a:rPr lang="en" sz="1500">
                <a:solidFill>
                  <a:srgbClr val="515151"/>
                </a:solidFill>
                <a:highlight>
                  <a:srgbClr val="FFFFFF"/>
                </a:highlight>
              </a:rPr>
              <a:t>Thomas Padilla (Center for Research Libraries)</a:t>
            </a:r>
            <a:endParaRPr sz="1500">
              <a:solidFill>
                <a:srgbClr val="515151"/>
              </a:solidFill>
              <a:highlight>
                <a:srgbClr val="FFFFFF"/>
              </a:highlight>
            </a:endParaRPr>
          </a:p>
          <a:p>
            <a:pPr indent="-323850" lvl="0" marL="457200" rtl="0" algn="l">
              <a:lnSpc>
                <a:spcPct val="110000"/>
              </a:lnSpc>
              <a:spcBef>
                <a:spcPts val="0"/>
              </a:spcBef>
              <a:spcAft>
                <a:spcPts val="0"/>
              </a:spcAft>
              <a:buClr>
                <a:srgbClr val="515151"/>
              </a:buClr>
              <a:buSzPts val="1500"/>
              <a:buChar char="●"/>
            </a:pPr>
            <a:r>
              <a:rPr lang="en" sz="1500">
                <a:solidFill>
                  <a:srgbClr val="515151"/>
                </a:solidFill>
                <a:highlight>
                  <a:srgbClr val="FFFFFF"/>
                </a:highlight>
              </a:rPr>
              <a:t>Miriam Posner (University of California, Los Angeles)</a:t>
            </a:r>
            <a:endParaRPr sz="1500">
              <a:solidFill>
                <a:srgbClr val="515151"/>
              </a:solidFill>
              <a:highlight>
                <a:srgbClr val="FFFFFF"/>
              </a:highlight>
            </a:endParaRPr>
          </a:p>
          <a:p>
            <a:pPr indent="-323850" lvl="0" marL="457200" rtl="0" algn="l">
              <a:lnSpc>
                <a:spcPct val="110000"/>
              </a:lnSpc>
              <a:spcBef>
                <a:spcPts val="0"/>
              </a:spcBef>
              <a:spcAft>
                <a:spcPts val="0"/>
              </a:spcAft>
              <a:buClr>
                <a:srgbClr val="515151"/>
              </a:buClr>
              <a:buSzPts val="1500"/>
              <a:buChar char="●"/>
            </a:pPr>
            <a:r>
              <a:rPr lang="en" sz="1500">
                <a:solidFill>
                  <a:srgbClr val="515151"/>
                </a:solidFill>
                <a:highlight>
                  <a:srgbClr val="FFFFFF"/>
                </a:highlight>
              </a:rPr>
              <a:t>Jennifer Vinopal (The Ohio State University)</a:t>
            </a:r>
            <a:endParaRPr sz="1500">
              <a:solidFill>
                <a:srgbClr val="515151"/>
              </a:solidFill>
              <a:highlight>
                <a:srgbClr val="FFFFFF"/>
              </a:highlight>
            </a:endParaRPr>
          </a:p>
          <a:p>
            <a:pPr indent="-323850" lvl="0" marL="457200" rtl="0" algn="l">
              <a:lnSpc>
                <a:spcPct val="110000"/>
              </a:lnSpc>
              <a:spcBef>
                <a:spcPts val="0"/>
              </a:spcBef>
              <a:spcAft>
                <a:spcPts val="0"/>
              </a:spcAft>
              <a:buClr>
                <a:srgbClr val="515151"/>
              </a:buClr>
              <a:buSzPts val="1500"/>
              <a:buChar char="●"/>
            </a:pPr>
            <a:r>
              <a:rPr lang="en" sz="1500">
                <a:solidFill>
                  <a:srgbClr val="515151"/>
                </a:solidFill>
                <a:highlight>
                  <a:srgbClr val="FFFFFF"/>
                </a:highlight>
              </a:rPr>
              <a:t>Elaine Westbrooks (University of North Carolina at Chapel Hill)</a:t>
            </a:r>
            <a:endParaRPr sz="1500"/>
          </a:p>
        </p:txBody>
      </p:sp>
      <p:sp>
        <p:nvSpPr>
          <p:cNvPr id="108" name="Google Shape;108;p18"/>
          <p:cNvSpPr/>
          <p:nvPr/>
        </p:nvSpPr>
        <p:spPr>
          <a:xfrm>
            <a:off x="0" y="4351734"/>
            <a:ext cx="9144000" cy="7917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09" name="Google Shape;109;p18"/>
          <p:cNvPicPr preferRelativeResize="0"/>
          <p:nvPr>
            <p:ph idx="2" type="pic"/>
          </p:nvPr>
        </p:nvPicPr>
        <p:blipFill rotWithShape="1">
          <a:blip r:embed="rId3">
            <a:alphaModFix/>
          </a:blip>
          <a:srcRect b="0" l="0" r="0" t="0"/>
          <a:stretch/>
        </p:blipFill>
        <p:spPr>
          <a:xfrm>
            <a:off x="137160" y="4457700"/>
            <a:ext cx="615900" cy="555600"/>
          </a:xfrm>
          <a:prstGeom prst="rect">
            <a:avLst/>
          </a:prstGeom>
          <a:noFill/>
          <a:ln cap="flat" cmpd="sng" w="9525">
            <a:solidFill>
              <a:schemeClr val="lt2"/>
            </a:solidFill>
            <a:prstDash val="solid"/>
            <a:round/>
            <a:headEnd len="sm" w="sm" type="none"/>
            <a:tailEnd len="sm" w="sm" type="none"/>
          </a:ln>
        </p:spPr>
      </p:pic>
      <p:sp>
        <p:nvSpPr>
          <p:cNvPr id="110" name="Google Shape;110;p18"/>
          <p:cNvSpPr txBox="1"/>
          <p:nvPr/>
        </p:nvSpPr>
        <p:spPr>
          <a:xfrm>
            <a:off x="788669" y="4457701"/>
            <a:ext cx="3771900" cy="342900"/>
          </a:xfrm>
          <a:prstGeom prst="rect">
            <a:avLst/>
          </a:prstGeom>
          <a:noFill/>
          <a:ln>
            <a:noFill/>
          </a:ln>
        </p:spPr>
        <p:txBody>
          <a:bodyPr anchorCtr="0" anchor="t" bIns="45150" lIns="90325" spcFirstLastPara="1" rIns="90325" wrap="square" tIns="45150">
            <a:noAutofit/>
          </a:bodyPr>
          <a:lstStyle/>
          <a:p>
            <a:pPr indent="0" lvl="0" marL="0" rtl="0" algn="l">
              <a:spcBef>
                <a:spcPts val="0"/>
              </a:spcBef>
              <a:spcAft>
                <a:spcPts val="1600"/>
              </a:spcAft>
              <a:buNone/>
            </a:pPr>
            <a:r>
              <a:rPr b="1" lang="en" sz="2100">
                <a:solidFill>
                  <a:srgbClr val="595959"/>
                </a:solidFill>
                <a:latin typeface="Calibri"/>
                <a:ea typeface="Calibri"/>
                <a:cs typeface="Calibri"/>
                <a:sym typeface="Calibri"/>
              </a:rPr>
              <a:t>Visualizing the Future Symposia</a:t>
            </a:r>
            <a:endParaRPr b="1" sz="2100">
              <a:solidFill>
                <a:srgbClr val="595959"/>
              </a:solidFill>
              <a:latin typeface="Calibri"/>
              <a:ea typeface="Calibri"/>
              <a:cs typeface="Calibri"/>
              <a:sym typeface="Calibri"/>
            </a:endParaRPr>
          </a:p>
        </p:txBody>
      </p:sp>
      <p:sp>
        <p:nvSpPr>
          <p:cNvPr id="111" name="Google Shape;111;p18"/>
          <p:cNvSpPr txBox="1"/>
          <p:nvPr>
            <p:ph idx="4294967295" type="body"/>
          </p:nvPr>
        </p:nvSpPr>
        <p:spPr>
          <a:xfrm>
            <a:off x="788669" y="4800601"/>
            <a:ext cx="3771900" cy="212700"/>
          </a:xfrm>
          <a:prstGeom prst="rect">
            <a:avLst/>
          </a:prstGeom>
          <a:noFill/>
          <a:ln>
            <a:noFill/>
          </a:ln>
        </p:spPr>
        <p:txBody>
          <a:bodyPr anchorCtr="0" anchor="t" bIns="45150" lIns="90325" spcFirstLastPara="1" rIns="90325" wrap="square" tIns="45150">
            <a:noAutofit/>
          </a:bodyPr>
          <a:lstStyle/>
          <a:p>
            <a:pPr indent="0" lvl="0" marL="0" rtl="0" algn="l">
              <a:lnSpc>
                <a:spcPct val="100000"/>
              </a:lnSpc>
              <a:spcBef>
                <a:spcPts val="0"/>
              </a:spcBef>
              <a:spcAft>
                <a:spcPts val="1600"/>
              </a:spcAft>
              <a:buClr>
                <a:schemeClr val="dk1"/>
              </a:buClr>
              <a:buSzPts val="1100"/>
              <a:buNone/>
            </a:pPr>
            <a:r>
              <a:rPr lang="en" sz="900"/>
              <a:t>An IMLS funded National Forum on Data Visualization in Libraries</a:t>
            </a:r>
            <a:endParaRPr sz="900"/>
          </a:p>
        </p:txBody>
      </p:sp>
      <p:sp>
        <p:nvSpPr>
          <p:cNvPr id="112" name="Google Shape;112;p18"/>
          <p:cNvSpPr txBox="1"/>
          <p:nvPr>
            <p:ph idx="4294967295" type="body"/>
          </p:nvPr>
        </p:nvSpPr>
        <p:spPr>
          <a:xfrm>
            <a:off x="4574285" y="4457701"/>
            <a:ext cx="2599200" cy="680700"/>
          </a:xfrm>
          <a:prstGeom prst="rect">
            <a:avLst/>
          </a:prstGeom>
          <a:noFill/>
          <a:ln>
            <a:noFill/>
          </a:ln>
        </p:spPr>
        <p:txBody>
          <a:bodyPr anchorCtr="0" anchor="t" bIns="45150" lIns="90325" spcFirstLastPara="1" rIns="90325" wrap="square" tIns="45150">
            <a:noAutofit/>
          </a:bodyPr>
          <a:lstStyle/>
          <a:p>
            <a:pPr indent="0" lvl="0" marL="0" rtl="0" algn="r">
              <a:lnSpc>
                <a:spcPct val="100000"/>
              </a:lnSpc>
              <a:spcBef>
                <a:spcPts val="0"/>
              </a:spcBef>
              <a:spcAft>
                <a:spcPts val="1600"/>
              </a:spcAft>
              <a:buClr>
                <a:schemeClr val="dk1"/>
              </a:buClr>
              <a:buSzPts val="1100"/>
              <a:buNone/>
            </a:pPr>
            <a:r>
              <a:rPr i="1" lang="en" sz="1000"/>
              <a:t>This project was made possible in part by </a:t>
            </a:r>
            <a:br>
              <a:rPr i="1" lang="en" sz="1000"/>
            </a:br>
            <a:r>
              <a:rPr i="1" lang="en" sz="1000"/>
              <a:t>the </a:t>
            </a:r>
            <a:r>
              <a:rPr i="1" lang="en" sz="1000" u="sng">
                <a:solidFill>
                  <a:schemeClr val="hlink"/>
                </a:solidFill>
                <a:hlinkClick r:id="rId4"/>
              </a:rPr>
              <a:t>Institute of Museum and Library Services</a:t>
            </a:r>
            <a:r>
              <a:rPr i="1" lang="en" sz="1000"/>
              <a:t>, RE-73-18-0059-18.</a:t>
            </a:r>
            <a:endParaRPr i="1" sz="1000"/>
          </a:p>
        </p:txBody>
      </p:sp>
      <p:pic>
        <p:nvPicPr>
          <p:cNvPr id="113" name="Google Shape;113;p18"/>
          <p:cNvPicPr preferRelativeResize="0"/>
          <p:nvPr>
            <p:ph idx="3" type="pic"/>
          </p:nvPr>
        </p:nvPicPr>
        <p:blipFill rotWithShape="1">
          <a:blip r:embed="rId5">
            <a:alphaModFix/>
          </a:blip>
          <a:srcRect b="139" l="0" r="0" t="149"/>
          <a:stretch/>
        </p:blipFill>
        <p:spPr>
          <a:xfrm>
            <a:off x="7248906" y="4353306"/>
            <a:ext cx="1755600" cy="788700"/>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ph type="title"/>
          </p:nvPr>
        </p:nvSpPr>
        <p:spPr>
          <a:xfrm>
            <a:off x="457201" y="53579"/>
            <a:ext cx="8229600" cy="857400"/>
          </a:xfrm>
          <a:prstGeom prst="rect">
            <a:avLst/>
          </a:prstGeom>
          <a:noFill/>
          <a:ln>
            <a:noFill/>
          </a:ln>
        </p:spPr>
        <p:txBody>
          <a:bodyPr anchorCtr="0" anchor="ctr" bIns="45150" lIns="90325" spcFirstLastPara="1" rIns="90325" wrap="square" tIns="45150">
            <a:noAutofit/>
          </a:bodyPr>
          <a:lstStyle/>
          <a:p>
            <a:pPr indent="0" lvl="0" marL="0" rtl="0" algn="ctr">
              <a:spcBef>
                <a:spcPts val="0"/>
              </a:spcBef>
              <a:spcAft>
                <a:spcPts val="0"/>
              </a:spcAft>
              <a:buClr>
                <a:schemeClr val="dk1"/>
              </a:buClr>
              <a:buSzPts val="4400"/>
              <a:buFont typeface="Calibri"/>
              <a:buNone/>
            </a:pPr>
            <a:r>
              <a:rPr lang="en"/>
              <a:t>Fellows</a:t>
            </a:r>
            <a:endParaRPr/>
          </a:p>
        </p:txBody>
      </p:sp>
      <p:pic>
        <p:nvPicPr>
          <p:cNvPr id="119" name="Google Shape;119;p19"/>
          <p:cNvPicPr preferRelativeResize="0"/>
          <p:nvPr/>
        </p:nvPicPr>
        <p:blipFill rotWithShape="1">
          <a:blip r:embed="rId3">
            <a:alphaModFix/>
          </a:blip>
          <a:srcRect b="0" l="0" r="0" t="0"/>
          <a:stretch/>
        </p:blipFill>
        <p:spPr>
          <a:xfrm>
            <a:off x="255167" y="979391"/>
            <a:ext cx="993913" cy="994172"/>
          </a:xfrm>
          <a:prstGeom prst="rect">
            <a:avLst/>
          </a:prstGeom>
          <a:noFill/>
          <a:ln>
            <a:noFill/>
          </a:ln>
        </p:spPr>
      </p:pic>
      <p:sp>
        <p:nvSpPr>
          <p:cNvPr id="120" name="Google Shape;120;p19"/>
          <p:cNvSpPr/>
          <p:nvPr/>
        </p:nvSpPr>
        <p:spPr>
          <a:xfrm>
            <a:off x="103082" y="1973526"/>
            <a:ext cx="1298100" cy="6234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Negeen</a:t>
            </a:r>
            <a:endParaRPr sz="18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Aghassibake</a:t>
            </a:r>
            <a:endParaRPr sz="1800">
              <a:solidFill>
                <a:schemeClr val="dk1"/>
              </a:solidFill>
              <a:latin typeface="Calibri"/>
              <a:ea typeface="Calibri"/>
              <a:cs typeface="Calibri"/>
              <a:sym typeface="Calibri"/>
            </a:endParaRPr>
          </a:p>
        </p:txBody>
      </p:sp>
      <p:pic>
        <p:nvPicPr>
          <p:cNvPr id="121" name="Google Shape;121;p19"/>
          <p:cNvPicPr preferRelativeResize="0"/>
          <p:nvPr/>
        </p:nvPicPr>
        <p:blipFill rotWithShape="1">
          <a:blip r:embed="rId4">
            <a:alphaModFix/>
          </a:blip>
          <a:srcRect b="0" l="-542" r="0" t="0"/>
          <a:stretch/>
        </p:blipFill>
        <p:spPr>
          <a:xfrm>
            <a:off x="1532781" y="979391"/>
            <a:ext cx="978269" cy="978524"/>
          </a:xfrm>
          <a:prstGeom prst="rect">
            <a:avLst/>
          </a:prstGeom>
          <a:noFill/>
          <a:ln>
            <a:noFill/>
          </a:ln>
        </p:spPr>
      </p:pic>
      <p:sp>
        <p:nvSpPr>
          <p:cNvPr id="122" name="Google Shape;122;p19"/>
          <p:cNvSpPr/>
          <p:nvPr/>
        </p:nvSpPr>
        <p:spPr>
          <a:xfrm>
            <a:off x="1604278" y="1973526"/>
            <a:ext cx="855900" cy="6234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Delores</a:t>
            </a:r>
            <a:endParaRPr sz="1100"/>
          </a:p>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Carlito</a:t>
            </a:r>
            <a:endParaRPr sz="1100"/>
          </a:p>
        </p:txBody>
      </p:sp>
      <p:pic>
        <p:nvPicPr>
          <p:cNvPr id="123" name="Google Shape;123;p19"/>
          <p:cNvPicPr preferRelativeResize="0"/>
          <p:nvPr/>
        </p:nvPicPr>
        <p:blipFill rotWithShape="1">
          <a:blip r:embed="rId5">
            <a:alphaModFix/>
          </a:blip>
          <a:srcRect b="0" l="0" r="0" t="0"/>
          <a:stretch/>
        </p:blipFill>
        <p:spPr>
          <a:xfrm>
            <a:off x="2794750" y="979391"/>
            <a:ext cx="978269" cy="978524"/>
          </a:xfrm>
          <a:prstGeom prst="rect">
            <a:avLst/>
          </a:prstGeom>
          <a:noFill/>
          <a:ln>
            <a:noFill/>
          </a:ln>
        </p:spPr>
      </p:pic>
      <p:sp>
        <p:nvSpPr>
          <p:cNvPr id="124" name="Google Shape;124;p19"/>
          <p:cNvSpPr/>
          <p:nvPr/>
        </p:nvSpPr>
        <p:spPr>
          <a:xfrm>
            <a:off x="2663275" y="1973526"/>
            <a:ext cx="1246800" cy="6234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David</a:t>
            </a:r>
            <a:endParaRPr sz="1100"/>
          </a:p>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Christensen</a:t>
            </a:r>
            <a:endParaRPr sz="1100"/>
          </a:p>
        </p:txBody>
      </p:sp>
      <p:pic>
        <p:nvPicPr>
          <p:cNvPr id="125" name="Google Shape;125;p19"/>
          <p:cNvPicPr preferRelativeResize="0"/>
          <p:nvPr/>
        </p:nvPicPr>
        <p:blipFill rotWithShape="1">
          <a:blip r:embed="rId6">
            <a:alphaModFix/>
          </a:blip>
          <a:srcRect b="0" l="0" r="0" t="0"/>
          <a:stretch/>
        </p:blipFill>
        <p:spPr>
          <a:xfrm>
            <a:off x="4056720" y="979391"/>
            <a:ext cx="993913" cy="994172"/>
          </a:xfrm>
          <a:prstGeom prst="rect">
            <a:avLst/>
          </a:prstGeom>
          <a:noFill/>
          <a:ln>
            <a:noFill/>
          </a:ln>
        </p:spPr>
      </p:pic>
      <p:sp>
        <p:nvSpPr>
          <p:cNvPr id="126" name="Google Shape;126;p19"/>
          <p:cNvSpPr/>
          <p:nvPr/>
        </p:nvSpPr>
        <p:spPr>
          <a:xfrm>
            <a:off x="4086380" y="1973526"/>
            <a:ext cx="927600" cy="6234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Ryan</a:t>
            </a:r>
            <a:endParaRPr sz="1100"/>
          </a:p>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Clement</a:t>
            </a:r>
            <a:endParaRPr sz="1100"/>
          </a:p>
        </p:txBody>
      </p:sp>
      <p:pic>
        <p:nvPicPr>
          <p:cNvPr id="127" name="Google Shape;127;p19"/>
          <p:cNvPicPr preferRelativeResize="0"/>
          <p:nvPr/>
        </p:nvPicPr>
        <p:blipFill rotWithShape="1">
          <a:blip r:embed="rId7">
            <a:alphaModFix/>
          </a:blip>
          <a:srcRect b="0" l="0" r="0" t="0"/>
          <a:stretch/>
        </p:blipFill>
        <p:spPr>
          <a:xfrm>
            <a:off x="5334333" y="979391"/>
            <a:ext cx="993913" cy="994172"/>
          </a:xfrm>
          <a:prstGeom prst="rect">
            <a:avLst/>
          </a:prstGeom>
          <a:noFill/>
          <a:ln>
            <a:noFill/>
          </a:ln>
        </p:spPr>
      </p:pic>
      <p:sp>
        <p:nvSpPr>
          <p:cNvPr id="128" name="Google Shape;128;p19"/>
          <p:cNvSpPr txBox="1"/>
          <p:nvPr/>
        </p:nvSpPr>
        <p:spPr>
          <a:xfrm>
            <a:off x="5389687" y="1973526"/>
            <a:ext cx="883200" cy="6234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Sally </a:t>
            </a:r>
            <a:endParaRPr sz="1100"/>
          </a:p>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Gore</a:t>
            </a:r>
            <a:endParaRPr sz="1100"/>
          </a:p>
        </p:txBody>
      </p:sp>
      <p:pic>
        <p:nvPicPr>
          <p:cNvPr id="129" name="Google Shape;129;p19"/>
          <p:cNvPicPr preferRelativeResize="0"/>
          <p:nvPr/>
        </p:nvPicPr>
        <p:blipFill rotWithShape="1">
          <a:blip r:embed="rId8">
            <a:alphaModFix/>
          </a:blip>
          <a:srcRect b="0" l="0" r="0" t="0"/>
          <a:stretch/>
        </p:blipFill>
        <p:spPr>
          <a:xfrm>
            <a:off x="6611947" y="979391"/>
            <a:ext cx="993913" cy="994172"/>
          </a:xfrm>
          <a:prstGeom prst="rect">
            <a:avLst/>
          </a:prstGeom>
          <a:noFill/>
          <a:ln>
            <a:noFill/>
          </a:ln>
        </p:spPr>
      </p:pic>
      <p:sp>
        <p:nvSpPr>
          <p:cNvPr id="130" name="Google Shape;130;p19"/>
          <p:cNvSpPr/>
          <p:nvPr/>
        </p:nvSpPr>
        <p:spPr>
          <a:xfrm>
            <a:off x="6643296" y="1973526"/>
            <a:ext cx="931200" cy="6234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Tess</a:t>
            </a:r>
            <a:endParaRPr sz="1100"/>
          </a:p>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Grynoch</a:t>
            </a:r>
            <a:endParaRPr sz="1800">
              <a:solidFill>
                <a:schemeClr val="dk1"/>
              </a:solidFill>
              <a:latin typeface="Calibri"/>
              <a:ea typeface="Calibri"/>
              <a:cs typeface="Calibri"/>
              <a:sym typeface="Calibri"/>
            </a:endParaRPr>
          </a:p>
        </p:txBody>
      </p:sp>
      <p:pic>
        <p:nvPicPr>
          <p:cNvPr id="131" name="Google Shape;131;p19"/>
          <p:cNvPicPr preferRelativeResize="0"/>
          <p:nvPr/>
        </p:nvPicPr>
        <p:blipFill rotWithShape="1">
          <a:blip r:embed="rId9">
            <a:alphaModFix/>
          </a:blip>
          <a:srcRect b="43863" l="22780" r="26313" t="5214"/>
          <a:stretch/>
        </p:blipFill>
        <p:spPr>
          <a:xfrm>
            <a:off x="7889554" y="987163"/>
            <a:ext cx="996695" cy="996695"/>
          </a:xfrm>
          <a:prstGeom prst="rect">
            <a:avLst/>
          </a:prstGeom>
          <a:noFill/>
          <a:ln>
            <a:noFill/>
          </a:ln>
        </p:spPr>
      </p:pic>
      <p:sp>
        <p:nvSpPr>
          <p:cNvPr id="132" name="Google Shape;132;p19"/>
          <p:cNvSpPr/>
          <p:nvPr/>
        </p:nvSpPr>
        <p:spPr>
          <a:xfrm>
            <a:off x="8087604" y="1973526"/>
            <a:ext cx="600600" cy="6234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Jo</a:t>
            </a:r>
            <a:endParaRPr sz="1100"/>
          </a:p>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Klein</a:t>
            </a:r>
            <a:endParaRPr sz="1100"/>
          </a:p>
        </p:txBody>
      </p:sp>
      <p:pic>
        <p:nvPicPr>
          <p:cNvPr id="133" name="Google Shape;133;p19"/>
          <p:cNvPicPr preferRelativeResize="0"/>
          <p:nvPr/>
        </p:nvPicPr>
        <p:blipFill rotWithShape="1">
          <a:blip r:embed="rId10">
            <a:alphaModFix/>
          </a:blip>
          <a:srcRect b="0" l="0" r="0" t="0"/>
          <a:stretch/>
        </p:blipFill>
        <p:spPr>
          <a:xfrm>
            <a:off x="949733" y="2660491"/>
            <a:ext cx="993914" cy="994173"/>
          </a:xfrm>
          <a:prstGeom prst="rect">
            <a:avLst/>
          </a:prstGeom>
          <a:noFill/>
          <a:ln>
            <a:noFill/>
          </a:ln>
        </p:spPr>
      </p:pic>
      <p:sp>
        <p:nvSpPr>
          <p:cNvPr id="134" name="Google Shape;134;p19"/>
          <p:cNvSpPr/>
          <p:nvPr/>
        </p:nvSpPr>
        <p:spPr>
          <a:xfrm>
            <a:off x="992647" y="3654626"/>
            <a:ext cx="908100" cy="6234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Dorothy</a:t>
            </a:r>
            <a:endParaRPr sz="1100"/>
          </a:p>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Ogdon</a:t>
            </a:r>
            <a:endParaRPr sz="1100"/>
          </a:p>
        </p:txBody>
      </p:sp>
      <p:pic>
        <p:nvPicPr>
          <p:cNvPr id="135" name="Google Shape;135;p19"/>
          <p:cNvPicPr preferRelativeResize="0"/>
          <p:nvPr/>
        </p:nvPicPr>
        <p:blipFill rotWithShape="1">
          <a:blip r:embed="rId11">
            <a:alphaModFix/>
          </a:blip>
          <a:srcRect b="0" l="0" r="0" t="0"/>
          <a:stretch/>
        </p:blipFill>
        <p:spPr>
          <a:xfrm>
            <a:off x="2233255" y="2660491"/>
            <a:ext cx="996344" cy="994172"/>
          </a:xfrm>
          <a:prstGeom prst="rect">
            <a:avLst/>
          </a:prstGeom>
          <a:noFill/>
          <a:ln>
            <a:noFill/>
          </a:ln>
        </p:spPr>
      </p:pic>
      <p:sp>
        <p:nvSpPr>
          <p:cNvPr id="136" name="Google Shape;136;p19"/>
          <p:cNvSpPr/>
          <p:nvPr/>
        </p:nvSpPr>
        <p:spPr>
          <a:xfrm>
            <a:off x="2326424" y="3654626"/>
            <a:ext cx="810000" cy="6234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Megan</a:t>
            </a:r>
            <a:endParaRPr sz="1100"/>
          </a:p>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Ozeran</a:t>
            </a:r>
            <a:endParaRPr sz="1800">
              <a:solidFill>
                <a:schemeClr val="dk1"/>
              </a:solidFill>
              <a:latin typeface="Calibri"/>
              <a:ea typeface="Calibri"/>
              <a:cs typeface="Calibri"/>
              <a:sym typeface="Calibri"/>
            </a:endParaRPr>
          </a:p>
        </p:txBody>
      </p:sp>
      <p:pic>
        <p:nvPicPr>
          <p:cNvPr id="137" name="Google Shape;137;p19"/>
          <p:cNvPicPr preferRelativeResize="0"/>
          <p:nvPr/>
        </p:nvPicPr>
        <p:blipFill rotWithShape="1">
          <a:blip r:embed="rId12">
            <a:alphaModFix/>
          </a:blip>
          <a:srcRect b="0" l="0" r="0" t="0"/>
          <a:stretch/>
        </p:blipFill>
        <p:spPr>
          <a:xfrm>
            <a:off x="3519207" y="2660491"/>
            <a:ext cx="993913" cy="994172"/>
          </a:xfrm>
          <a:prstGeom prst="rect">
            <a:avLst/>
          </a:prstGeom>
          <a:noFill/>
          <a:ln>
            <a:noFill/>
          </a:ln>
        </p:spPr>
      </p:pic>
      <p:sp>
        <p:nvSpPr>
          <p:cNvPr id="138" name="Google Shape;138;p19"/>
          <p:cNvSpPr/>
          <p:nvPr/>
        </p:nvSpPr>
        <p:spPr>
          <a:xfrm>
            <a:off x="3726657" y="3654626"/>
            <a:ext cx="579000" cy="6234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Alisa</a:t>
            </a:r>
            <a:endParaRPr sz="1100"/>
          </a:p>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Rod</a:t>
            </a:r>
            <a:endParaRPr sz="1100"/>
          </a:p>
        </p:txBody>
      </p:sp>
      <p:pic>
        <p:nvPicPr>
          <p:cNvPr id="139" name="Google Shape;139;p19"/>
          <p:cNvPicPr preferRelativeResize="0"/>
          <p:nvPr/>
        </p:nvPicPr>
        <p:blipFill rotWithShape="1">
          <a:blip r:embed="rId13">
            <a:alphaModFix/>
          </a:blip>
          <a:srcRect b="0" l="0" r="0" t="0"/>
          <a:stretch/>
        </p:blipFill>
        <p:spPr>
          <a:xfrm>
            <a:off x="4802727" y="2660491"/>
            <a:ext cx="993913" cy="994172"/>
          </a:xfrm>
          <a:prstGeom prst="rect">
            <a:avLst/>
          </a:prstGeom>
          <a:noFill/>
          <a:ln>
            <a:noFill/>
          </a:ln>
        </p:spPr>
      </p:pic>
      <p:sp>
        <p:nvSpPr>
          <p:cNvPr id="140" name="Google Shape;140;p19"/>
          <p:cNvSpPr/>
          <p:nvPr/>
        </p:nvSpPr>
        <p:spPr>
          <a:xfrm>
            <a:off x="4535150" y="3654626"/>
            <a:ext cx="1529100" cy="6234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Cass Wilkinson</a:t>
            </a:r>
            <a:endParaRPr sz="18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Saldaña</a:t>
            </a:r>
            <a:endParaRPr sz="1800">
              <a:solidFill>
                <a:schemeClr val="dk1"/>
              </a:solidFill>
              <a:latin typeface="Calibri"/>
              <a:ea typeface="Calibri"/>
              <a:cs typeface="Calibri"/>
              <a:sym typeface="Calibri"/>
            </a:endParaRPr>
          </a:p>
        </p:txBody>
      </p:sp>
      <p:pic>
        <p:nvPicPr>
          <p:cNvPr id="141" name="Google Shape;141;p19"/>
          <p:cNvPicPr preferRelativeResize="0"/>
          <p:nvPr/>
        </p:nvPicPr>
        <p:blipFill rotWithShape="1">
          <a:blip r:embed="rId14">
            <a:alphaModFix/>
          </a:blip>
          <a:srcRect b="0" l="0" r="0" t="0"/>
          <a:stretch/>
        </p:blipFill>
        <p:spPr>
          <a:xfrm>
            <a:off x="6086248" y="2660491"/>
            <a:ext cx="993913" cy="994172"/>
          </a:xfrm>
          <a:prstGeom prst="rect">
            <a:avLst/>
          </a:prstGeom>
          <a:noFill/>
          <a:ln>
            <a:noFill/>
          </a:ln>
        </p:spPr>
      </p:pic>
      <p:sp>
        <p:nvSpPr>
          <p:cNvPr id="142" name="Google Shape;142;p19"/>
          <p:cNvSpPr/>
          <p:nvPr/>
        </p:nvSpPr>
        <p:spPr>
          <a:xfrm>
            <a:off x="6058423" y="3654626"/>
            <a:ext cx="1004400" cy="6234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Matthew</a:t>
            </a:r>
            <a:endParaRPr sz="1100"/>
          </a:p>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Sisk</a:t>
            </a:r>
            <a:endParaRPr sz="1100"/>
          </a:p>
        </p:txBody>
      </p:sp>
      <p:pic>
        <p:nvPicPr>
          <p:cNvPr id="143" name="Google Shape;143;p19"/>
          <p:cNvPicPr preferRelativeResize="0"/>
          <p:nvPr/>
        </p:nvPicPr>
        <p:blipFill rotWithShape="1">
          <a:blip r:embed="rId15">
            <a:alphaModFix/>
          </a:blip>
          <a:srcRect b="0" l="0" r="0" t="0"/>
          <a:stretch/>
        </p:blipFill>
        <p:spPr>
          <a:xfrm>
            <a:off x="7369769" y="2660491"/>
            <a:ext cx="987590" cy="987846"/>
          </a:xfrm>
          <a:prstGeom prst="rect">
            <a:avLst/>
          </a:prstGeom>
          <a:noFill/>
          <a:ln>
            <a:noFill/>
          </a:ln>
        </p:spPr>
      </p:pic>
      <p:sp>
        <p:nvSpPr>
          <p:cNvPr id="144" name="Google Shape;144;p19"/>
          <p:cNvSpPr/>
          <p:nvPr/>
        </p:nvSpPr>
        <p:spPr>
          <a:xfrm>
            <a:off x="7259820" y="3654626"/>
            <a:ext cx="1207500" cy="6234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Amy</a:t>
            </a:r>
            <a:endParaRPr sz="1100"/>
          </a:p>
          <a:p>
            <a:pPr indent="0" lvl="0" marL="0" marR="0" rtl="0" algn="ctr">
              <a:lnSpc>
                <a:spcPct val="90000"/>
              </a:lnSpc>
              <a:spcBef>
                <a:spcPts val="0"/>
              </a:spcBef>
              <a:spcAft>
                <a:spcPts val="0"/>
              </a:spcAft>
              <a:buNone/>
            </a:pPr>
            <a:r>
              <a:rPr lang="en" sz="1800">
                <a:solidFill>
                  <a:schemeClr val="dk1"/>
                </a:solidFill>
                <a:latin typeface="Calibri"/>
                <a:ea typeface="Calibri"/>
                <a:cs typeface="Calibri"/>
                <a:sym typeface="Calibri"/>
              </a:rPr>
              <a:t>Sonnichsen</a:t>
            </a:r>
            <a:endParaRPr sz="1800">
              <a:solidFill>
                <a:schemeClr val="dk1"/>
              </a:solidFill>
              <a:latin typeface="Calibri"/>
              <a:ea typeface="Calibri"/>
              <a:cs typeface="Calibri"/>
              <a:sym typeface="Calibri"/>
            </a:endParaRPr>
          </a:p>
        </p:txBody>
      </p:sp>
      <p:sp>
        <p:nvSpPr>
          <p:cNvPr id="145" name="Google Shape;145;p19"/>
          <p:cNvSpPr/>
          <p:nvPr/>
        </p:nvSpPr>
        <p:spPr>
          <a:xfrm>
            <a:off x="0" y="4351734"/>
            <a:ext cx="9144000" cy="7917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46" name="Google Shape;146;p19"/>
          <p:cNvPicPr preferRelativeResize="0"/>
          <p:nvPr>
            <p:ph idx="2" type="pic"/>
          </p:nvPr>
        </p:nvPicPr>
        <p:blipFill rotWithShape="1">
          <a:blip r:embed="rId16">
            <a:alphaModFix/>
          </a:blip>
          <a:srcRect b="0" l="0" r="0" t="0"/>
          <a:stretch/>
        </p:blipFill>
        <p:spPr>
          <a:xfrm>
            <a:off x="137160" y="4457700"/>
            <a:ext cx="615900" cy="555600"/>
          </a:xfrm>
          <a:prstGeom prst="rect">
            <a:avLst/>
          </a:prstGeom>
          <a:noFill/>
          <a:ln cap="flat" cmpd="sng" w="9525">
            <a:solidFill>
              <a:schemeClr val="lt2"/>
            </a:solidFill>
            <a:prstDash val="solid"/>
            <a:round/>
            <a:headEnd len="sm" w="sm" type="none"/>
            <a:tailEnd len="sm" w="sm" type="none"/>
          </a:ln>
        </p:spPr>
      </p:pic>
      <p:sp>
        <p:nvSpPr>
          <p:cNvPr id="147" name="Google Shape;147;p19"/>
          <p:cNvSpPr txBox="1"/>
          <p:nvPr>
            <p:ph idx="3" type="body"/>
          </p:nvPr>
        </p:nvSpPr>
        <p:spPr>
          <a:xfrm>
            <a:off x="788669" y="4457701"/>
            <a:ext cx="3771900" cy="342900"/>
          </a:xfrm>
          <a:prstGeom prst="rect">
            <a:avLst/>
          </a:prstGeom>
          <a:noFill/>
          <a:ln>
            <a:noFill/>
          </a:ln>
        </p:spPr>
        <p:txBody>
          <a:bodyPr anchorCtr="0" anchor="t" bIns="45150" lIns="90325" spcFirstLastPara="1" rIns="90325" wrap="square" tIns="45150">
            <a:noAutofit/>
          </a:bodyPr>
          <a:lstStyle/>
          <a:p>
            <a:pPr indent="0" lvl="0" marL="0" rtl="0" algn="l">
              <a:lnSpc>
                <a:spcPct val="100000"/>
              </a:lnSpc>
              <a:spcBef>
                <a:spcPts val="0"/>
              </a:spcBef>
              <a:spcAft>
                <a:spcPts val="1600"/>
              </a:spcAft>
              <a:buClr>
                <a:schemeClr val="dk1"/>
              </a:buClr>
              <a:buSzPts val="2100"/>
              <a:buNone/>
            </a:pPr>
            <a:r>
              <a:rPr lang="en"/>
              <a:t>Visualizing the Future Symposia</a:t>
            </a:r>
            <a:endParaRPr/>
          </a:p>
        </p:txBody>
      </p:sp>
      <p:sp>
        <p:nvSpPr>
          <p:cNvPr id="148" name="Google Shape;148;p19"/>
          <p:cNvSpPr txBox="1"/>
          <p:nvPr>
            <p:ph idx="4" type="body"/>
          </p:nvPr>
        </p:nvSpPr>
        <p:spPr>
          <a:xfrm>
            <a:off x="788669" y="4800601"/>
            <a:ext cx="3771900" cy="212700"/>
          </a:xfrm>
          <a:prstGeom prst="rect">
            <a:avLst/>
          </a:prstGeom>
          <a:noFill/>
          <a:ln>
            <a:noFill/>
          </a:ln>
        </p:spPr>
        <p:txBody>
          <a:bodyPr anchorCtr="0" anchor="t" bIns="45150" lIns="90325" spcFirstLastPara="1" rIns="90325" wrap="square" tIns="45150">
            <a:noAutofit/>
          </a:bodyPr>
          <a:lstStyle/>
          <a:p>
            <a:pPr indent="0" lvl="0" marL="0" rtl="0" algn="l">
              <a:lnSpc>
                <a:spcPct val="100000"/>
              </a:lnSpc>
              <a:spcBef>
                <a:spcPts val="0"/>
              </a:spcBef>
              <a:spcAft>
                <a:spcPts val="1600"/>
              </a:spcAft>
              <a:buClr>
                <a:schemeClr val="dk1"/>
              </a:buClr>
              <a:buSzPts val="1100"/>
              <a:buNone/>
            </a:pPr>
            <a:r>
              <a:rPr lang="en" sz="900"/>
              <a:t>An IMLS funded National Forum on Data Visualization in Libraries</a:t>
            </a:r>
            <a:endParaRPr sz="900"/>
          </a:p>
        </p:txBody>
      </p:sp>
      <p:sp>
        <p:nvSpPr>
          <p:cNvPr id="149" name="Google Shape;149;p19"/>
          <p:cNvSpPr txBox="1"/>
          <p:nvPr>
            <p:ph idx="5" type="body"/>
          </p:nvPr>
        </p:nvSpPr>
        <p:spPr>
          <a:xfrm>
            <a:off x="4574285" y="4457701"/>
            <a:ext cx="2599200" cy="680700"/>
          </a:xfrm>
          <a:prstGeom prst="rect">
            <a:avLst/>
          </a:prstGeom>
          <a:noFill/>
          <a:ln>
            <a:noFill/>
          </a:ln>
        </p:spPr>
        <p:txBody>
          <a:bodyPr anchorCtr="0" anchor="t" bIns="45150" lIns="90325" spcFirstLastPara="1" rIns="90325" wrap="square" tIns="45150">
            <a:noAutofit/>
          </a:bodyPr>
          <a:lstStyle/>
          <a:p>
            <a:pPr indent="0" lvl="0" marL="0" rtl="0" algn="r">
              <a:lnSpc>
                <a:spcPct val="100000"/>
              </a:lnSpc>
              <a:spcBef>
                <a:spcPts val="0"/>
              </a:spcBef>
              <a:spcAft>
                <a:spcPts val="1600"/>
              </a:spcAft>
              <a:buClr>
                <a:schemeClr val="dk1"/>
              </a:buClr>
              <a:buSzPts val="1100"/>
              <a:buNone/>
            </a:pPr>
            <a:r>
              <a:rPr lang="en" sz="1000"/>
              <a:t>This project was made possible in part by </a:t>
            </a:r>
            <a:br>
              <a:rPr lang="en" sz="1000"/>
            </a:br>
            <a:r>
              <a:rPr lang="en" sz="1000"/>
              <a:t>the </a:t>
            </a:r>
            <a:r>
              <a:rPr lang="en" sz="1000" u="sng">
                <a:solidFill>
                  <a:schemeClr val="hlink"/>
                </a:solidFill>
                <a:hlinkClick r:id="rId17"/>
              </a:rPr>
              <a:t>Institute of Museum and Library Services</a:t>
            </a:r>
            <a:r>
              <a:rPr lang="en" sz="1000"/>
              <a:t>, RE-73-18-0059-18.</a:t>
            </a:r>
            <a:endParaRPr sz="1000"/>
          </a:p>
        </p:txBody>
      </p:sp>
      <p:pic>
        <p:nvPicPr>
          <p:cNvPr id="150" name="Google Shape;150;p19"/>
          <p:cNvPicPr preferRelativeResize="0"/>
          <p:nvPr>
            <p:ph idx="6" type="pic"/>
          </p:nvPr>
        </p:nvPicPr>
        <p:blipFill rotWithShape="1">
          <a:blip r:embed="rId18">
            <a:alphaModFix/>
          </a:blip>
          <a:srcRect b="139" l="0" r="0" t="149"/>
          <a:stretch/>
        </p:blipFill>
        <p:spPr>
          <a:xfrm>
            <a:off x="7248906" y="4353306"/>
            <a:ext cx="1755600" cy="788700"/>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0"/>
          <p:cNvSpPr txBox="1"/>
          <p:nvPr>
            <p:ph type="title"/>
          </p:nvPr>
        </p:nvSpPr>
        <p:spPr>
          <a:xfrm>
            <a:off x="3540900" y="2001300"/>
            <a:ext cx="4840200" cy="1140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Project Activities</a:t>
            </a:r>
            <a:endParaRPr/>
          </a:p>
        </p:txBody>
      </p:sp>
      <p:sp>
        <p:nvSpPr>
          <p:cNvPr id="156" name="Google Shape;156;p20"/>
          <p:cNvSpPr/>
          <p:nvPr/>
        </p:nvSpPr>
        <p:spPr>
          <a:xfrm>
            <a:off x="0" y="0"/>
            <a:ext cx="29346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 name="Google Shape;157;p20"/>
          <p:cNvPicPr preferRelativeResize="0"/>
          <p:nvPr/>
        </p:nvPicPr>
        <p:blipFill>
          <a:blip r:embed="rId3">
            <a:alphaModFix/>
          </a:blip>
          <a:stretch>
            <a:fillRect/>
          </a:stretch>
        </p:blipFill>
        <p:spPr>
          <a:xfrm>
            <a:off x="404552" y="1610775"/>
            <a:ext cx="2125503" cy="1921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August 2019 in Ann Arbor</a:t>
            </a:r>
            <a:endParaRPr/>
          </a:p>
        </p:txBody>
      </p:sp>
      <p:sp>
        <p:nvSpPr>
          <p:cNvPr id="163" name="Google Shape;163;p21"/>
          <p:cNvSpPr txBox="1"/>
          <p:nvPr>
            <p:ph idx="1" type="body"/>
          </p:nvPr>
        </p:nvSpPr>
        <p:spPr>
          <a:xfrm>
            <a:off x="311700" y="1152475"/>
            <a:ext cx="4314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u="sng">
                <a:solidFill>
                  <a:schemeClr val="hlink"/>
                </a:solidFill>
                <a:hlinkClick r:id="rId3"/>
              </a:rPr>
              <a:t>Lightning talks and position statements on preliminary projects</a:t>
            </a:r>
            <a:endParaRPr/>
          </a:p>
          <a:p>
            <a:pPr indent="-342900" lvl="0" marL="457200" rtl="0" algn="l">
              <a:spcBef>
                <a:spcPts val="1000"/>
              </a:spcBef>
              <a:spcAft>
                <a:spcPts val="0"/>
              </a:spcAft>
              <a:buSzPts val="1800"/>
              <a:buChar char="●"/>
            </a:pPr>
            <a:r>
              <a:rPr lang="en"/>
              <a:t>Invited speaker on ethics of virtual reality - </a:t>
            </a:r>
            <a:r>
              <a:rPr lang="en" u="sng">
                <a:solidFill>
                  <a:schemeClr val="hlink"/>
                </a:solidFill>
                <a:hlinkClick r:id="rId4"/>
              </a:rPr>
              <a:t>Lisa Nakamura</a:t>
            </a:r>
            <a:endParaRPr/>
          </a:p>
          <a:p>
            <a:pPr indent="-342900" lvl="0" marL="457200" rtl="0" algn="l">
              <a:spcBef>
                <a:spcPts val="1000"/>
              </a:spcBef>
              <a:spcAft>
                <a:spcPts val="0"/>
              </a:spcAft>
              <a:buSzPts val="1800"/>
              <a:buChar char="●"/>
            </a:pPr>
            <a:r>
              <a:rPr lang="en"/>
              <a:t>Brainstorm grant deliverables</a:t>
            </a:r>
            <a:endParaRPr/>
          </a:p>
          <a:p>
            <a:pPr indent="-342900" lvl="0" marL="457200" rtl="0" algn="l">
              <a:spcBef>
                <a:spcPts val="1000"/>
              </a:spcBef>
              <a:spcAft>
                <a:spcPts val="0"/>
              </a:spcAft>
              <a:buSzPts val="1800"/>
              <a:buChar char="●"/>
            </a:pPr>
            <a:r>
              <a:rPr lang="en"/>
              <a:t>Begin project work</a:t>
            </a:r>
            <a:endParaRPr/>
          </a:p>
          <a:p>
            <a:pPr indent="0" lvl="0" marL="0" rtl="0" algn="l">
              <a:spcBef>
                <a:spcPts val="1000"/>
              </a:spcBef>
              <a:spcAft>
                <a:spcPts val="0"/>
              </a:spcAft>
              <a:buNone/>
            </a:pPr>
            <a:r>
              <a:t/>
            </a:r>
            <a:endParaRPr/>
          </a:p>
          <a:p>
            <a:pPr indent="0" lvl="0" marL="0" rtl="0" algn="l">
              <a:spcBef>
                <a:spcPts val="1600"/>
              </a:spcBef>
              <a:spcAft>
                <a:spcPts val="1600"/>
              </a:spcAft>
              <a:buNone/>
            </a:pPr>
            <a:r>
              <a:rPr lang="en"/>
              <a:t>See </a:t>
            </a:r>
            <a:r>
              <a:rPr lang="en" u="sng">
                <a:solidFill>
                  <a:schemeClr val="hlink"/>
                </a:solidFill>
                <a:hlinkClick r:id="rId5"/>
              </a:rPr>
              <a:t>full report and assessment</a:t>
            </a:r>
            <a:endParaRPr/>
          </a:p>
        </p:txBody>
      </p:sp>
      <p:pic>
        <p:nvPicPr>
          <p:cNvPr id="164" name="Google Shape;164;p21"/>
          <p:cNvPicPr preferRelativeResize="0"/>
          <p:nvPr/>
        </p:nvPicPr>
        <p:blipFill rotWithShape="1">
          <a:blip r:embed="rId6">
            <a:alphaModFix/>
          </a:blip>
          <a:srcRect b="0" l="17829" r="19257" t="0"/>
          <a:stretch/>
        </p:blipFill>
        <p:spPr>
          <a:xfrm>
            <a:off x="4829475" y="0"/>
            <a:ext cx="4314528" cy="514350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Preliminary projects</a:t>
            </a:r>
            <a:endParaRPr/>
          </a:p>
        </p:txBody>
      </p:sp>
      <p:sp>
        <p:nvSpPr>
          <p:cNvPr id="170" name="Google Shape;170;p22"/>
          <p:cNvSpPr txBox="1"/>
          <p:nvPr>
            <p:ph idx="1" type="body"/>
          </p:nvPr>
        </p:nvSpPr>
        <p:spPr>
          <a:xfrm>
            <a:off x="311700" y="1152475"/>
            <a:ext cx="45468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Proposed by fellows</a:t>
            </a:r>
            <a:endParaRPr/>
          </a:p>
          <a:p>
            <a:pPr indent="-342900" lvl="0" marL="457200" rtl="0" algn="l">
              <a:spcBef>
                <a:spcPts val="1000"/>
              </a:spcBef>
              <a:spcAft>
                <a:spcPts val="0"/>
              </a:spcAft>
              <a:buSzPts val="1800"/>
              <a:buChar char="●"/>
            </a:pPr>
            <a:r>
              <a:rPr lang="en"/>
              <a:t>Covered a range of topics related to critical visualization instruction</a:t>
            </a:r>
            <a:endParaRPr/>
          </a:p>
          <a:p>
            <a:pPr indent="-342900" lvl="0" marL="457200" rtl="0" algn="l">
              <a:spcBef>
                <a:spcPts val="1000"/>
              </a:spcBef>
              <a:spcAft>
                <a:spcPts val="1000"/>
              </a:spcAft>
              <a:buSzPts val="1800"/>
              <a:buChar char="●"/>
            </a:pPr>
            <a:r>
              <a:rPr lang="en"/>
              <a:t>Helped fellows build and share expertise that inspired other grant deliverables</a:t>
            </a:r>
            <a:endParaRPr/>
          </a:p>
        </p:txBody>
      </p:sp>
      <p:sp>
        <p:nvSpPr>
          <p:cNvPr id="171" name="Google Shape;171;p22"/>
          <p:cNvSpPr txBox="1"/>
          <p:nvPr/>
        </p:nvSpPr>
        <p:spPr>
          <a:xfrm>
            <a:off x="311700" y="4206375"/>
            <a:ext cx="4257300" cy="6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Project Proposals</a:t>
            </a:r>
            <a:endParaRPr/>
          </a:p>
          <a:p>
            <a:pPr indent="0" lvl="0" marL="0" rtl="0" algn="l">
              <a:spcBef>
                <a:spcPts val="0"/>
              </a:spcBef>
              <a:spcAft>
                <a:spcPts val="0"/>
              </a:spcAft>
              <a:buNone/>
            </a:pPr>
            <a:r>
              <a:rPr lang="en" u="sng">
                <a:solidFill>
                  <a:schemeClr val="hlink"/>
                </a:solidFill>
                <a:hlinkClick r:id="rId4"/>
              </a:rPr>
              <a:t>Position Statements and Lightning Talks</a:t>
            </a:r>
            <a:r>
              <a:rPr lang="en"/>
              <a:t> </a:t>
            </a:r>
            <a:r>
              <a:rPr lang="en"/>
              <a:t> </a:t>
            </a:r>
            <a:endParaRPr/>
          </a:p>
        </p:txBody>
      </p:sp>
      <p:pic>
        <p:nvPicPr>
          <p:cNvPr id="172" name="Google Shape;172;p22"/>
          <p:cNvPicPr preferRelativeResize="0"/>
          <p:nvPr/>
        </p:nvPicPr>
        <p:blipFill>
          <a:blip r:embed="rId5">
            <a:alphaModFix/>
          </a:blip>
          <a:stretch>
            <a:fillRect/>
          </a:stretch>
        </p:blipFill>
        <p:spPr>
          <a:xfrm>
            <a:off x="5107548" y="849663"/>
            <a:ext cx="3575399" cy="3444164"/>
          </a:xfrm>
          <a:prstGeom prst="rect">
            <a:avLst/>
          </a:prstGeom>
          <a:noFill/>
          <a:ln>
            <a:noFill/>
          </a:ln>
        </p:spPr>
      </p:pic>
      <p:sp>
        <p:nvSpPr>
          <p:cNvPr id="173" name="Google Shape;173;p22"/>
          <p:cNvSpPr txBox="1"/>
          <p:nvPr/>
        </p:nvSpPr>
        <p:spPr>
          <a:xfrm>
            <a:off x="5107550" y="4407675"/>
            <a:ext cx="35754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6"/>
              </a:rPr>
              <a:t>Data Visualization Literacy Framework</a:t>
            </a:r>
            <a:r>
              <a:rPr lang="en"/>
              <a:t> </a:t>
            </a:r>
            <a:endParaRPr/>
          </a:p>
        </p:txBody>
      </p:sp>
      <p:sp>
        <p:nvSpPr>
          <p:cNvPr id="174" name="Google Shape;174;p22"/>
          <p:cNvSpPr/>
          <p:nvPr/>
        </p:nvSpPr>
        <p:spPr>
          <a:xfrm>
            <a:off x="7658950" y="213850"/>
            <a:ext cx="1274700" cy="1211700"/>
          </a:xfrm>
          <a:prstGeom prst="star5">
            <a:avLst>
              <a:gd fmla="val 19098" name="adj"/>
              <a:gd fmla="val 105146" name="hf"/>
              <a:gd fmla="val 110557" name="vf"/>
            </a:avLst>
          </a:prstGeom>
          <a:solidFill>
            <a:srgbClr val="FFF2CC"/>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75" name="Google Shape;175;p22"/>
          <p:cNvSpPr txBox="1"/>
          <p:nvPr/>
        </p:nvSpPr>
        <p:spPr>
          <a:xfrm>
            <a:off x="7658950" y="614025"/>
            <a:ext cx="1274700" cy="49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dk1"/>
                </a:solidFill>
              </a:rPr>
              <a:t>Lightning talk tomorrow</a:t>
            </a:r>
            <a:endParaRPr b="1" sz="10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